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331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32" r:id="rId64"/>
    <p:sldId id="333" r:id="rId65"/>
    <p:sldId id="328" r:id="rId66"/>
    <p:sldId id="334" r:id="rId67"/>
    <p:sldId id="329" r:id="rId68"/>
    <p:sldId id="345" r:id="rId69"/>
    <p:sldId id="344" r:id="rId7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gnVhPReG0Cm7q+Dr8GWDMtveyy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6" d="100"/>
          <a:sy n="156" d="100"/>
        </p:scale>
        <p:origin x="-324" y="-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9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2780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" name="Google Shape;8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4da39c8bc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a4da39c8bc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4da39c8b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5" name="Google Shape;355;ga4da39c8b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4da39c8b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ga4da39c8b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4da39c8b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1" name="Google Shape;401;ga4da39c8b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4da39c8b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9" name="Google Shape;429;ga4da39c8b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4da39c8b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8" name="Google Shape;478;ga4da39c8b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4da39c8b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8" name="Google Shape;508;ga4da39c8b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03" name="Google Shape;90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23" name="Google Shape;92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3" name="Google Shape;94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60" name="Google Shape;96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81" name="Google Shape;98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02" name="Google Shape;1002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20" name="Google Shape;102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40" name="Google Shape;104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61" name="Google Shape;1061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8" name="Google Shape;107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26" name="Google Shape;112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5" name="Google Shape;114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62" name="Google Shape;1162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80" name="Google Shape;1180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9" name="Google Shape;119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27" name="Google Shape;122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6" name="Google Shape;1256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06" name="Google Shape;1306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30" name="Google Shape;1330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1" name="Google Shape;1361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9" name="Google Shape;1449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72" name="Google Shape;147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03" name="Google Shape;1503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30" name="Google Shape;1530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69" name="Google Shape;156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92" name="Google Shape;1592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17" name="Google Shape;1617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7" name="Google Shape;63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4" name="Google Shape;6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0" name="Google Shape;15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2" name="Google Shape;69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0" name="Google Shape;71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a4da39c8bc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1" name="Google Shape;1641;ga4da39c8bc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a4da39c8bc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49" name="Google Shape;1649;ga4da39c8bc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a4da39c8bc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9" name="Google Shape;1669;ga4da39c8bc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a4da39c8bc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92" name="Google Shape;1692;ga4da39c8bc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a4da39c8bc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0" name="Google Shape;1720;ga4da39c8bc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a4da39c8bc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41" name="Google Shape;1741;ga4da39c8bc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a4da39c8bc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59" name="Google Shape;1759;ga4da39c8bc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4da39c8bc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90" name="Google Shape;1790;ga4da39c8bc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8" name="Google Shape;17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a4da39c8bc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15" name="Google Shape;1815;ga4da39c8bc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a4da39c8b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57" name="Google Shape;1857;ga4da39c8b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a4da39c8bc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2" name="Google Shape;1882;ga4da39c8b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a4da39c8bc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02" name="Google Shape;1902;ga4da39c8bc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a4da39c8bc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02" name="Google Shape;1902;ga4da39c8bc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7" name="Google Shape;19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a4da39c8bc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02" name="Google Shape;1902;ga4da39c8bc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a4da39c8bc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02" name="Google Shape;1902;ga4da39c8bc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a4da39c8bc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02" name="Google Shape;1902;ga4da39c8bc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a4da39c8bc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02" name="Google Shape;1902;ga4da39c8bc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9" name="Google Shape;19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4da39c8bc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ga4da39c8bc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  <a:defRPr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8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8"/>
          <p:cNvSpPr txBox="1">
            <a:spLocks noGrp="1"/>
          </p:cNvSpPr>
          <p:nvPr>
            <p:ph type="ctrTitle"/>
          </p:nvPr>
        </p:nvSpPr>
        <p:spPr>
          <a:xfrm>
            <a:off x="3252174" y="1185665"/>
            <a:ext cx="25203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959"/>
              <a:buFont typeface="Microsoft JhengHei"/>
              <a:buNone/>
            </a:pPr>
            <a:r>
              <a:rPr lang="en-US" sz="3206" b="1">
                <a:solidFill>
                  <a:srgbClr val="002060"/>
                </a:solidFill>
              </a:rPr>
              <a:t>WebGL </a:t>
            </a:r>
            <a:br>
              <a:rPr lang="en-US" sz="3206" b="1">
                <a:solidFill>
                  <a:srgbClr val="002060"/>
                </a:solidFill>
              </a:rPr>
            </a:br>
            <a:r>
              <a:rPr lang="en-US" sz="3206" b="1">
                <a:solidFill>
                  <a:srgbClr val="002060"/>
                </a:solidFill>
              </a:rPr>
              <a:t>Lesson 6</a:t>
            </a:r>
            <a:endParaRPr sz="3206" b="1">
              <a:solidFill>
                <a:srgbClr val="002060"/>
              </a:solidFill>
            </a:endParaRPr>
          </a:p>
        </p:txBody>
      </p:sp>
      <p:pic>
        <p:nvPicPr>
          <p:cNvPr id="90" name="Google Shape;90;p48" descr="D:\Downloads\111-1114675_user-login-person-man-enter-person-login-ic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207" y="4241152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8"/>
          <p:cNvSpPr txBox="1">
            <a:spLocks noGrp="1"/>
          </p:cNvSpPr>
          <p:nvPr>
            <p:ph type="subTitle" idx="1"/>
          </p:nvPr>
        </p:nvSpPr>
        <p:spPr>
          <a:xfrm>
            <a:off x="2831729" y="4230624"/>
            <a:ext cx="322145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Yen-Yi Chen 陳彥沂</a:t>
            </a:r>
            <a:endParaRPr sz="1800">
              <a:solidFill>
                <a:srgbClr val="E36C09"/>
              </a:solidFill>
            </a:endParaRPr>
          </a:p>
        </p:txBody>
      </p:sp>
      <p:sp>
        <p:nvSpPr>
          <p:cNvPr id="92" name="Google Shape;92;p48"/>
          <p:cNvSpPr txBox="1"/>
          <p:nvPr/>
        </p:nvSpPr>
        <p:spPr>
          <a:xfrm>
            <a:off x="1588551" y="594044"/>
            <a:ext cx="2873312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linss@ntou.edu.tw</a:t>
            </a: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" name="Google Shape;93;p48" descr="D:\Downloads\mail-14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511" y="622224"/>
            <a:ext cx="360040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8" descr="D:\Downloads\111-1114675_user-login-person-man-enter-person-login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511" y="200053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8"/>
          <p:cNvSpPr txBox="1">
            <a:spLocks noGrp="1"/>
          </p:cNvSpPr>
          <p:nvPr>
            <p:ph type="subTitle" idx="1"/>
          </p:nvPr>
        </p:nvSpPr>
        <p:spPr>
          <a:xfrm>
            <a:off x="1588551" y="189550"/>
            <a:ext cx="17871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366092"/>
                </a:solidFill>
              </a:rPr>
              <a:t>Shih-Syun Lin</a:t>
            </a:r>
            <a:endParaRPr sz="1800">
              <a:solidFill>
                <a:srgbClr val="366092"/>
              </a:solidFill>
            </a:endParaRPr>
          </a:p>
        </p:txBody>
      </p:sp>
      <p:pic>
        <p:nvPicPr>
          <p:cNvPr id="96" name="Google Shape;96;p48" descr="D:\Downloads\mail-14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81282" y="470044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8"/>
          <p:cNvSpPr txBox="1">
            <a:spLocks noGrp="1"/>
          </p:cNvSpPr>
          <p:nvPr>
            <p:ph type="subTitle" idx="1"/>
          </p:nvPr>
        </p:nvSpPr>
        <p:spPr>
          <a:xfrm>
            <a:off x="2843811" y="4681568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en-US" sz="1800">
                <a:solidFill>
                  <a:srgbClr val="E36C09"/>
                </a:solidFill>
              </a:rPr>
              <a:t>cloudya07@email.ntou.edu.tw</a:t>
            </a:r>
            <a:endParaRPr sz="1800">
              <a:solidFill>
                <a:srgbClr val="E36C09"/>
              </a:solidFill>
            </a:endParaRPr>
          </a:p>
        </p:txBody>
      </p:sp>
      <p:pic>
        <p:nvPicPr>
          <p:cNvPr id="98" name="Google Shape;98;p48" descr="D:\Downloads\111-1114675_user-login-person-man-enter-person-login-icon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91816" y="144048"/>
            <a:ext cx="360040" cy="37678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8"/>
          <p:cNvSpPr txBox="1"/>
          <p:nvPr/>
        </p:nvSpPr>
        <p:spPr>
          <a:xfrm>
            <a:off x="4354337" y="133520"/>
            <a:ext cx="2779872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Yu-Fan Chang 張宇帆</a:t>
            </a:r>
            <a:endParaRPr sz="1800" b="0" i="0" u="none" strike="noStrike" cap="none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0" name="Google Shape;100;p48" descr="D:\Downloads\mail-142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03891" y="60334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8"/>
          <p:cNvSpPr txBox="1"/>
          <p:nvPr/>
        </p:nvSpPr>
        <p:spPr>
          <a:xfrm>
            <a:off x="4366420" y="584464"/>
            <a:ext cx="38289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a2569875@gmail.com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8"/>
          <p:cNvSpPr/>
          <p:nvPr/>
        </p:nvSpPr>
        <p:spPr>
          <a:xfrm>
            <a:off x="3121877" y="3349645"/>
            <a:ext cx="2766858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accent1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Filtering</a:t>
            </a:r>
            <a:endParaRPr sz="2400" b="1" i="0" u="none" strike="noStrike" cap="none">
              <a:solidFill>
                <a:schemeClr val="accent1">
                  <a:lumMod val="7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48"/>
          <p:cNvSpPr/>
          <p:nvPr/>
        </p:nvSpPr>
        <p:spPr>
          <a:xfrm>
            <a:off x="3121877" y="2758078"/>
            <a:ext cx="2766858" cy="463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400"/>
              <a:buFont typeface="Microsoft JhengHei"/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Texture介紹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4da39c8bc_0_29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761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二、Texture使用方法</a:t>
            </a:r>
            <a:endParaRPr/>
          </a:p>
        </p:txBody>
      </p:sp>
      <p:grpSp>
        <p:nvGrpSpPr>
          <p:cNvPr id="282" name="Google Shape;282;ga4da39c8bc_0_292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283" name="Google Shape;283;ga4da39c8bc_0_292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4" name="Google Shape;284;ga4da39c8bc_0_292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5" name="Google Shape;285;ga4da39c8bc_0_292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6" name="Google Shape;286;ga4da39c8bc_0_292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87" name="Google Shape;287;ga4da39c8bc_0_292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288" name="Google Shape;288;ga4da39c8bc_0_292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9" name="Google Shape;289;ga4da39c8bc_0_292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0" name="Google Shape;290;ga4da39c8bc_0_292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91" name="Google Shape;291;ga4da39c8bc_0_29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92" name="Google Shape;292;ga4da39c8bc_0_292"/>
          <p:cNvSpPr/>
          <p:nvPr/>
        </p:nvSpPr>
        <p:spPr>
          <a:xfrm>
            <a:off x="889248" y="875496"/>
            <a:ext cx="31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 Texture Coordinate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a4da39c8bc_0_292"/>
          <p:cNvSpPr txBox="1"/>
          <p:nvPr/>
        </p:nvSpPr>
        <p:spPr>
          <a:xfrm>
            <a:off x="889248" y="1322428"/>
            <a:ext cx="34815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Texture Coordinate的設定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4" name="Google Shape;294;ga4da39c8bc_0_292"/>
          <p:cNvSpPr/>
          <p:nvPr/>
        </p:nvSpPr>
        <p:spPr>
          <a:xfrm>
            <a:off x="4370832" y="1322428"/>
            <a:ext cx="224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 Sampler Cube</a:t>
            </a:r>
            <a:endParaRPr/>
          </a:p>
        </p:txBody>
      </p:sp>
      <p:sp>
        <p:nvSpPr>
          <p:cNvPr id="295" name="Google Shape;295;ga4da39c8bc_0_292"/>
          <p:cNvSpPr/>
          <p:nvPr/>
        </p:nvSpPr>
        <p:spPr>
          <a:xfrm>
            <a:off x="889248" y="1691760"/>
            <a:ext cx="5932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Coordinate : (s, t, p) (向量)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例：取得原圖黃色區域， Texture Coordinate 怎麼取?</a:t>
            </a:r>
            <a:endParaRPr/>
          </a:p>
        </p:txBody>
      </p:sp>
      <p:grpSp>
        <p:nvGrpSpPr>
          <p:cNvPr id="296" name="Google Shape;296;ga4da39c8bc_0_292"/>
          <p:cNvGrpSpPr/>
          <p:nvPr/>
        </p:nvGrpSpPr>
        <p:grpSpPr>
          <a:xfrm>
            <a:off x="350540" y="2064670"/>
            <a:ext cx="8958003" cy="3062794"/>
            <a:chOff x="1292469" y="2601422"/>
            <a:chExt cx="11567669" cy="3955054"/>
          </a:xfrm>
        </p:grpSpPr>
        <p:cxnSp>
          <p:nvCxnSpPr>
            <p:cNvPr id="297" name="Google Shape;297;ga4da39c8bc_0_292"/>
            <p:cNvCxnSpPr/>
            <p:nvPr/>
          </p:nvCxnSpPr>
          <p:spPr>
            <a:xfrm rot="10800000">
              <a:off x="9166716" y="3424960"/>
              <a:ext cx="448200" cy="91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8" name="Google Shape;298;ga4da39c8bc_0_292"/>
            <p:cNvCxnSpPr/>
            <p:nvPr/>
          </p:nvCxnSpPr>
          <p:spPr>
            <a:xfrm rot="10800000" flipH="1">
              <a:off x="9618069" y="3424960"/>
              <a:ext cx="36300" cy="91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9" name="Google Shape;299;ga4da39c8bc_0_292"/>
            <p:cNvCxnSpPr/>
            <p:nvPr/>
          </p:nvCxnSpPr>
          <p:spPr>
            <a:xfrm rot="10800000" flipH="1">
              <a:off x="9624882" y="3109371"/>
              <a:ext cx="362400" cy="1244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0" name="Google Shape;300;ga4da39c8bc_0_292"/>
            <p:cNvCxnSpPr/>
            <p:nvPr/>
          </p:nvCxnSpPr>
          <p:spPr>
            <a:xfrm rot="10800000">
              <a:off x="9508717" y="3119872"/>
              <a:ext cx="106200" cy="1233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1" name="Google Shape;301;ga4da39c8bc_0_292"/>
            <p:cNvSpPr/>
            <p:nvPr/>
          </p:nvSpPr>
          <p:spPr>
            <a:xfrm>
              <a:off x="1292469" y="3130062"/>
              <a:ext cx="1855200" cy="17586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2" name="Google Shape;302;ga4da39c8bc_0_292"/>
            <p:cNvSpPr/>
            <p:nvPr/>
          </p:nvSpPr>
          <p:spPr>
            <a:xfrm>
              <a:off x="1868365" y="3217985"/>
              <a:ext cx="584700" cy="219900"/>
            </a:xfrm>
            <a:prstGeom prst="parallelogram">
              <a:avLst>
                <a:gd name="adj" fmla="val 113445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3" name="Google Shape;303;ga4da39c8bc_0_292"/>
            <p:cNvSpPr/>
            <p:nvPr/>
          </p:nvSpPr>
          <p:spPr>
            <a:xfrm>
              <a:off x="1292469" y="5600699"/>
              <a:ext cx="460200" cy="460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4" name="Google Shape;304;ga4da39c8bc_0_292"/>
            <p:cNvSpPr/>
            <p:nvPr/>
          </p:nvSpPr>
          <p:spPr>
            <a:xfrm>
              <a:off x="1752722" y="5600698"/>
              <a:ext cx="460200" cy="460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5" name="Google Shape;305;ga4da39c8bc_0_292"/>
            <p:cNvSpPr/>
            <p:nvPr/>
          </p:nvSpPr>
          <p:spPr>
            <a:xfrm>
              <a:off x="2212975" y="5600697"/>
              <a:ext cx="460200" cy="460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6" name="Google Shape;306;ga4da39c8bc_0_292"/>
            <p:cNvSpPr/>
            <p:nvPr/>
          </p:nvSpPr>
          <p:spPr>
            <a:xfrm>
              <a:off x="2673228" y="5600696"/>
              <a:ext cx="460200" cy="460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7" name="Google Shape;307;ga4da39c8bc_0_292"/>
            <p:cNvSpPr/>
            <p:nvPr/>
          </p:nvSpPr>
          <p:spPr>
            <a:xfrm>
              <a:off x="1752721" y="5140443"/>
              <a:ext cx="460200" cy="460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8" name="Google Shape;308;ga4da39c8bc_0_292"/>
            <p:cNvSpPr/>
            <p:nvPr/>
          </p:nvSpPr>
          <p:spPr>
            <a:xfrm>
              <a:off x="1752721" y="6060819"/>
              <a:ext cx="460200" cy="4602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09" name="Google Shape;309;ga4da39c8bc_0_292"/>
            <p:cNvSpPr/>
            <p:nvPr/>
          </p:nvSpPr>
          <p:spPr>
            <a:xfrm>
              <a:off x="1896208" y="5290038"/>
              <a:ext cx="106200" cy="146400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0" name="Google Shape;310;ga4da39c8bc_0_292"/>
            <p:cNvSpPr txBox="1"/>
            <p:nvPr/>
          </p:nvSpPr>
          <p:spPr>
            <a:xfrm>
              <a:off x="2258271" y="6151740"/>
              <a:ext cx="18864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原圖是六張圖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1" name="Google Shape;311;ga4da39c8bc_0_292"/>
            <p:cNvSpPr/>
            <p:nvPr/>
          </p:nvSpPr>
          <p:spPr>
            <a:xfrm>
              <a:off x="3398114" y="3109452"/>
              <a:ext cx="1855200" cy="1758600"/>
            </a:xfrm>
            <a:prstGeom prst="cube">
              <a:avLst>
                <a:gd name="adj" fmla="val 25000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2" name="Google Shape;312;ga4da39c8bc_0_292"/>
            <p:cNvSpPr/>
            <p:nvPr/>
          </p:nvSpPr>
          <p:spPr>
            <a:xfrm rot="10800000">
              <a:off x="3398091" y="3109312"/>
              <a:ext cx="1855200" cy="1758600"/>
            </a:xfrm>
            <a:prstGeom prst="cube">
              <a:avLst>
                <a:gd name="adj" fmla="val 25000"/>
              </a:avLst>
            </a:prstGeom>
            <a:noFill/>
            <a:ln w="25400" cap="flat" cmpd="sng">
              <a:solidFill>
                <a:srgbClr val="395E8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3" name="Google Shape;313;ga4da39c8bc_0_292"/>
            <p:cNvSpPr/>
            <p:nvPr/>
          </p:nvSpPr>
          <p:spPr>
            <a:xfrm>
              <a:off x="3979421" y="3217985"/>
              <a:ext cx="584700" cy="219900"/>
            </a:xfrm>
            <a:prstGeom prst="parallelogram">
              <a:avLst>
                <a:gd name="adj" fmla="val 113445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314" name="Google Shape;314;ga4da39c8bc_0_292"/>
            <p:cNvCxnSpPr/>
            <p:nvPr/>
          </p:nvCxnSpPr>
          <p:spPr>
            <a:xfrm rot="10800000">
              <a:off x="3979566" y="3437792"/>
              <a:ext cx="292200" cy="5715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5" name="Google Shape;315;ga4da39c8bc_0_292"/>
            <p:cNvCxnSpPr>
              <a:endCxn id="313" idx="4"/>
            </p:cNvCxnSpPr>
            <p:nvPr/>
          </p:nvCxnSpPr>
          <p:spPr>
            <a:xfrm rot="10800000" flipH="1">
              <a:off x="4214771" y="3437885"/>
              <a:ext cx="57000" cy="584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6" name="Google Shape;316;ga4da39c8bc_0_292"/>
            <p:cNvCxnSpPr/>
            <p:nvPr/>
          </p:nvCxnSpPr>
          <p:spPr>
            <a:xfrm rot="10800000" flipH="1">
              <a:off x="4271766" y="3217892"/>
              <a:ext cx="292200" cy="7914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7" name="Google Shape;317;ga4da39c8bc_0_292"/>
            <p:cNvCxnSpPr/>
            <p:nvPr/>
          </p:nvCxnSpPr>
          <p:spPr>
            <a:xfrm rot="10800000">
              <a:off x="4220166" y="3217981"/>
              <a:ext cx="51600" cy="7707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lgDash"/>
              <a:round/>
              <a:headEnd type="none" w="sm" len="sm"/>
              <a:tailEnd type="triangle" w="med" len="med"/>
            </a:ln>
          </p:spPr>
        </p:cxnSp>
        <p:sp>
          <p:nvSpPr>
            <p:cNvPr id="318" name="Google Shape;318;ga4da39c8bc_0_292"/>
            <p:cNvSpPr/>
            <p:nvPr/>
          </p:nvSpPr>
          <p:spPr>
            <a:xfrm>
              <a:off x="4193597" y="3933126"/>
              <a:ext cx="148500" cy="152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9" name="Google Shape;319;ga4da39c8bc_0_292"/>
            <p:cNvSpPr txBox="1"/>
            <p:nvPr/>
          </p:nvSpPr>
          <p:spPr>
            <a:xfrm>
              <a:off x="3608286" y="4044434"/>
              <a:ext cx="14673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立方體質心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0" name="Google Shape;320;ga4da39c8bc_0_292"/>
            <p:cNvSpPr/>
            <p:nvPr/>
          </p:nvSpPr>
          <p:spPr>
            <a:xfrm>
              <a:off x="5676519" y="2990725"/>
              <a:ext cx="1625100" cy="14583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1" name="Google Shape;321;ga4da39c8bc_0_292"/>
            <p:cNvSpPr/>
            <p:nvPr/>
          </p:nvSpPr>
          <p:spPr>
            <a:xfrm>
              <a:off x="6017304" y="3437793"/>
              <a:ext cx="604500" cy="422100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2" name="Google Shape;322;ga4da39c8bc_0_292"/>
            <p:cNvSpPr txBox="1"/>
            <p:nvPr/>
          </p:nvSpPr>
          <p:spPr>
            <a:xfrm>
              <a:off x="5365762" y="3799506"/>
              <a:ext cx="14802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16,32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3" name="Google Shape;323;ga4da39c8bc_0_292"/>
            <p:cNvSpPr txBox="1"/>
            <p:nvPr/>
          </p:nvSpPr>
          <p:spPr>
            <a:xfrm>
              <a:off x="6557215" y="3810095"/>
              <a:ext cx="9423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36,32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4" name="Google Shape;324;ga4da39c8bc_0_292"/>
            <p:cNvSpPr txBox="1"/>
            <p:nvPr/>
          </p:nvSpPr>
          <p:spPr>
            <a:xfrm>
              <a:off x="5276469" y="4399179"/>
              <a:ext cx="8001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0,0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5" name="Google Shape;325;ga4da39c8bc_0_292"/>
            <p:cNvSpPr txBox="1"/>
            <p:nvPr/>
          </p:nvSpPr>
          <p:spPr>
            <a:xfrm>
              <a:off x="7243772" y="4388589"/>
              <a:ext cx="8001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64,0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6" name="Google Shape;326;ga4da39c8bc_0_292"/>
            <p:cNvSpPr txBox="1"/>
            <p:nvPr/>
          </p:nvSpPr>
          <p:spPr>
            <a:xfrm>
              <a:off x="5417229" y="3160917"/>
              <a:ext cx="10929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16,48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7" name="Google Shape;327;ga4da39c8bc_0_292"/>
            <p:cNvSpPr txBox="1"/>
            <p:nvPr/>
          </p:nvSpPr>
          <p:spPr>
            <a:xfrm>
              <a:off x="6543676" y="3160917"/>
              <a:ext cx="10422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36, 48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8" name="Google Shape;328;ga4da39c8bc_0_292"/>
            <p:cNvSpPr txBox="1"/>
            <p:nvPr/>
          </p:nvSpPr>
          <p:spPr>
            <a:xfrm>
              <a:off x="7243772" y="2873095"/>
              <a:ext cx="9417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64,64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9" name="Google Shape;329;ga4da39c8bc_0_292"/>
            <p:cNvSpPr txBox="1"/>
            <p:nvPr/>
          </p:nvSpPr>
          <p:spPr>
            <a:xfrm>
              <a:off x="6076568" y="4698755"/>
              <a:ext cx="10590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頂面圖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0" name="Google Shape;330;ga4da39c8bc_0_292"/>
            <p:cNvSpPr/>
            <p:nvPr/>
          </p:nvSpPr>
          <p:spPr>
            <a:xfrm rot="-419933">
              <a:off x="2445947" y="4883199"/>
              <a:ext cx="3633978" cy="48541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1" name="Google Shape;331;ga4da39c8bc_0_292"/>
            <p:cNvSpPr/>
            <p:nvPr/>
          </p:nvSpPr>
          <p:spPr>
            <a:xfrm>
              <a:off x="8277195" y="2919815"/>
              <a:ext cx="3132900" cy="851400"/>
            </a:xfrm>
            <a:prstGeom prst="parallelogram">
              <a:avLst>
                <a:gd name="adj" fmla="val 113445"/>
              </a:avLst>
            </a:prstGeom>
            <a:noFill/>
            <a:ln w="28575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2" name="Google Shape;332;ga4da39c8bc_0_292"/>
            <p:cNvSpPr/>
            <p:nvPr/>
          </p:nvSpPr>
          <p:spPr>
            <a:xfrm>
              <a:off x="9166841" y="3125776"/>
              <a:ext cx="810600" cy="299100"/>
            </a:xfrm>
            <a:prstGeom prst="parallelogram">
              <a:avLst>
                <a:gd name="adj" fmla="val 113445"/>
              </a:avLst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3" name="Google Shape;333;ga4da39c8bc_0_292"/>
            <p:cNvSpPr txBox="1"/>
            <p:nvPr/>
          </p:nvSpPr>
          <p:spPr>
            <a:xfrm>
              <a:off x="8127607" y="2924588"/>
              <a:ext cx="16035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-16, +16, +32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4" name="Google Shape;334;ga4da39c8bc_0_292"/>
            <p:cNvSpPr/>
            <p:nvPr/>
          </p:nvSpPr>
          <p:spPr>
            <a:xfrm>
              <a:off x="9531533" y="4246844"/>
              <a:ext cx="148500" cy="1524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5" name="Google Shape;335;ga4da39c8bc_0_292"/>
            <p:cNvSpPr txBox="1"/>
            <p:nvPr/>
          </p:nvSpPr>
          <p:spPr>
            <a:xfrm>
              <a:off x="8536461" y="4340860"/>
              <a:ext cx="27552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想像立方體質心是原點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6" name="Google Shape;336;ga4da39c8bc_0_292"/>
            <p:cNvSpPr txBox="1"/>
            <p:nvPr/>
          </p:nvSpPr>
          <p:spPr>
            <a:xfrm>
              <a:off x="9669397" y="4106806"/>
              <a:ext cx="8001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0, 0, 0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7" name="Google Shape;337;ga4da39c8bc_0_292"/>
            <p:cNvSpPr txBox="1"/>
            <p:nvPr/>
          </p:nvSpPr>
          <p:spPr>
            <a:xfrm>
              <a:off x="7333940" y="3748460"/>
              <a:ext cx="19449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-32, -32, +32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8" name="Google Shape;338;ga4da39c8bc_0_292"/>
            <p:cNvSpPr txBox="1"/>
            <p:nvPr/>
          </p:nvSpPr>
          <p:spPr>
            <a:xfrm>
              <a:off x="10080594" y="3748460"/>
              <a:ext cx="2230200" cy="5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+32, -32, +32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39" name="Google Shape;339;ga4da39c8bc_0_292"/>
            <p:cNvSpPr txBox="1"/>
            <p:nvPr/>
          </p:nvSpPr>
          <p:spPr>
            <a:xfrm>
              <a:off x="10823438" y="2601422"/>
              <a:ext cx="2036700" cy="5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+32, +32, +32</a:t>
              </a:r>
              <a:endParaRPr sz="12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0" name="Google Shape;340;ga4da39c8bc_0_292"/>
            <p:cNvSpPr txBox="1"/>
            <p:nvPr/>
          </p:nvSpPr>
          <p:spPr>
            <a:xfrm>
              <a:off x="7896834" y="3244191"/>
              <a:ext cx="1816200" cy="357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-16, 0, +32</a:t>
              </a:r>
              <a:endParaRPr sz="12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1" name="Google Shape;341;ga4da39c8bc_0_292"/>
            <p:cNvSpPr txBox="1"/>
            <p:nvPr/>
          </p:nvSpPr>
          <p:spPr>
            <a:xfrm>
              <a:off x="9621950" y="3290941"/>
              <a:ext cx="19974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+4, 0,  +32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2" name="Google Shape;342;ga4da39c8bc_0_292"/>
            <p:cNvSpPr txBox="1"/>
            <p:nvPr/>
          </p:nvSpPr>
          <p:spPr>
            <a:xfrm>
              <a:off x="9845266" y="2913408"/>
              <a:ext cx="1908600" cy="5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+4, +16, +32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3" name="Google Shape;343;ga4da39c8bc_0_292"/>
            <p:cNvSpPr/>
            <p:nvPr/>
          </p:nvSpPr>
          <p:spPr>
            <a:xfrm>
              <a:off x="7585963" y="5312676"/>
              <a:ext cx="1444800" cy="1243800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4" name="Google Shape;344;ga4da39c8bc_0_292"/>
            <p:cNvSpPr/>
            <p:nvPr/>
          </p:nvSpPr>
          <p:spPr>
            <a:xfrm rot="2229077">
              <a:off x="9579378" y="4643216"/>
              <a:ext cx="452045" cy="73873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5" name="Google Shape;345;ga4da39c8bc_0_292"/>
            <p:cNvSpPr txBox="1"/>
            <p:nvPr/>
          </p:nvSpPr>
          <p:spPr>
            <a:xfrm>
              <a:off x="10015372" y="4886569"/>
              <a:ext cx="19140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換成單位向量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6" name="Google Shape;346;ga4da39c8bc_0_292"/>
            <p:cNvSpPr txBox="1"/>
            <p:nvPr/>
          </p:nvSpPr>
          <p:spPr>
            <a:xfrm>
              <a:off x="5753622" y="6145251"/>
              <a:ext cx="27405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0.447,  0.0,  0.894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7" name="Google Shape;347;ga4da39c8bc_0_292"/>
            <p:cNvSpPr txBox="1"/>
            <p:nvPr/>
          </p:nvSpPr>
          <p:spPr>
            <a:xfrm>
              <a:off x="9030743" y="6137686"/>
              <a:ext cx="24132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0.124,  0.0,  0.992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8" name="Google Shape;348;ga4da39c8bc_0_292"/>
            <p:cNvSpPr txBox="1"/>
            <p:nvPr/>
          </p:nvSpPr>
          <p:spPr>
            <a:xfrm>
              <a:off x="8929289" y="5324856"/>
              <a:ext cx="27231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0.111,  0.444,  0.888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9" name="Google Shape;349;ga4da39c8bc_0_292"/>
            <p:cNvSpPr txBox="1"/>
            <p:nvPr/>
          </p:nvSpPr>
          <p:spPr>
            <a:xfrm>
              <a:off x="5885689" y="5324856"/>
              <a:ext cx="28854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0.408,  0.408,  0.816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0" name="Google Shape;350;ga4da39c8bc_0_292"/>
            <p:cNvSpPr txBox="1"/>
            <p:nvPr/>
          </p:nvSpPr>
          <p:spPr>
            <a:xfrm>
              <a:off x="7602952" y="5682597"/>
              <a:ext cx="1410900" cy="5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Coordinate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351" name="Google Shape;351;ga4da39c8bc_0_292"/>
            <p:cNvCxnSpPr/>
            <p:nvPr/>
          </p:nvCxnSpPr>
          <p:spPr>
            <a:xfrm rot="10800000">
              <a:off x="9513120" y="3119856"/>
              <a:ext cx="19500" cy="300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sm" len="sm"/>
              <a:tailEnd type="triangle" w="med" len="med"/>
            </a:ln>
          </p:spPr>
        </p:cxnSp>
        <p:sp>
          <p:nvSpPr>
            <p:cNvPr id="74" name="Google Shape;339;ga4da39c8bc_0_292"/>
            <p:cNvSpPr txBox="1"/>
            <p:nvPr/>
          </p:nvSpPr>
          <p:spPr>
            <a:xfrm>
              <a:off x="8432796" y="2601422"/>
              <a:ext cx="2036701" cy="5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200" b="0" i="0" u="none" strike="noStrike" cap="none" dirty="0" smtClean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</a:t>
              </a:r>
              <a:r>
                <a:rPr lang="en-US" sz="1200" b="0" i="0" u="none" strike="noStrike" cap="none" dirty="0" smtClean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32</a:t>
              </a:r>
              <a:r>
                <a:rPr lang="en-US" sz="12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</a:t>
              </a:r>
              <a:r>
                <a:rPr lang="en-US" altLang="zh-TW" sz="1200" b="0" i="0" u="none" strike="noStrike" cap="none" dirty="0" smtClean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+</a:t>
              </a:r>
              <a:r>
                <a:rPr lang="en-US" sz="1200" b="0" i="0" u="none" strike="noStrike" cap="none" dirty="0" smtClean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32</a:t>
              </a:r>
              <a:r>
                <a:rPr lang="en-US" sz="12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</a:t>
              </a:r>
              <a:r>
                <a:rPr lang="en-US" altLang="zh-TW" sz="1200" b="0" i="0" u="none" strike="noStrike" cap="none" dirty="0" smtClean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+</a:t>
              </a:r>
              <a:r>
                <a:rPr lang="en-US" sz="1200" b="0" i="0" u="none" strike="noStrike" cap="none" dirty="0" smtClean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32</a:t>
              </a:r>
              <a:endParaRPr sz="12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52" name="Google Shape;352;ga4da39c8bc_0_292"/>
          <p:cNvSpPr/>
          <p:nvPr/>
        </p:nvSpPr>
        <p:spPr>
          <a:xfrm>
            <a:off x="6448357" y="1289033"/>
            <a:ext cx="2393101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Sampler Cube 的 Texture Coordinate </a:t>
            </a:r>
            <a:r>
              <a:rPr lang="en-US" sz="1400" b="1" i="0" u="none" strike="noStrike" cap="none" dirty="0" err="1" smtClean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活用範例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ga4da39c8bc_0_2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358" name="Google Shape;358;ga4da39c8bc_0_2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9" name="Google Shape;359;ga4da39c8bc_0_2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0" name="Google Shape;360;ga4da39c8bc_0_2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1" name="Google Shape;361;ga4da39c8bc_0_2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62" name="Google Shape;362;ga4da39c8bc_0_2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363" name="Google Shape;363;ga4da39c8bc_0_2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4" name="Google Shape;364;ga4da39c8bc_0_2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5" name="Google Shape;365;ga4da39c8bc_0_2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66" name="Google Shape;366;ga4da39c8bc_0_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67" name="Google Shape;367;ga4da39c8bc_0_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二、Texture使用方法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368" name="Google Shape;368;ga4da39c8bc_0_2"/>
          <p:cNvSpPr/>
          <p:nvPr/>
        </p:nvSpPr>
        <p:spPr>
          <a:xfrm>
            <a:off x="889246" y="875496"/>
            <a:ext cx="581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 Texture Coordinate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ga4da39c8bc_0_2"/>
          <p:cNvGrpSpPr/>
          <p:nvPr/>
        </p:nvGrpSpPr>
        <p:grpSpPr>
          <a:xfrm>
            <a:off x="186398" y="2090908"/>
            <a:ext cx="4080278" cy="2849185"/>
            <a:chOff x="429506" y="2437333"/>
            <a:chExt cx="5213746" cy="3640666"/>
          </a:xfrm>
        </p:grpSpPr>
        <p:pic>
          <p:nvPicPr>
            <p:cNvPr id="370" name="Google Shape;370;ga4da39c8bc_0_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2662" y="3081722"/>
              <a:ext cx="2955828" cy="27475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1" name="Google Shape;371;ga4da39c8bc_0_2"/>
            <p:cNvCxnSpPr/>
            <p:nvPr/>
          </p:nvCxnSpPr>
          <p:spPr>
            <a:xfrm rot="10800000" flipH="1">
              <a:off x="1072662" y="2901554"/>
              <a:ext cx="2955900" cy="870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372" name="Google Shape;372;ga4da39c8bc_0_2"/>
            <p:cNvCxnSpPr/>
            <p:nvPr/>
          </p:nvCxnSpPr>
          <p:spPr>
            <a:xfrm>
              <a:off x="4264269" y="3081722"/>
              <a:ext cx="0" cy="274770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73" name="Google Shape;373;ga4da39c8bc_0_2"/>
            <p:cNvSpPr txBox="1"/>
            <p:nvPr/>
          </p:nvSpPr>
          <p:spPr>
            <a:xfrm>
              <a:off x="2162908" y="2437333"/>
              <a:ext cx="138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120 px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a4da39c8bc_0_2"/>
            <p:cNvSpPr txBox="1"/>
            <p:nvPr/>
          </p:nvSpPr>
          <p:spPr>
            <a:xfrm>
              <a:off x="4262952" y="4270844"/>
              <a:ext cx="138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 px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a4da39c8bc_0_2"/>
            <p:cNvSpPr txBox="1"/>
            <p:nvPr/>
          </p:nvSpPr>
          <p:spPr>
            <a:xfrm>
              <a:off x="429506" y="5708699"/>
              <a:ext cx="81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(0, 0)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a4da39c8bc_0_2"/>
            <p:cNvSpPr txBox="1"/>
            <p:nvPr/>
          </p:nvSpPr>
          <p:spPr>
            <a:xfrm>
              <a:off x="3951994" y="2785051"/>
              <a:ext cx="147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(120, 100)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a4da39c8bc_0_2"/>
            <p:cNvSpPr txBox="1"/>
            <p:nvPr/>
          </p:nvSpPr>
          <p:spPr>
            <a:xfrm>
              <a:off x="1965835" y="4280240"/>
              <a:ext cx="11187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(60, 50)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a4da39c8bc_0_2"/>
          <p:cNvSpPr txBox="1"/>
          <p:nvPr/>
        </p:nvSpPr>
        <p:spPr>
          <a:xfrm>
            <a:off x="236742" y="1347275"/>
            <a:ext cx="7718249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</a:t>
            </a:r>
            <a:r>
              <a:rPr 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exture </a:t>
            </a:r>
            <a:r>
              <a:rPr lang="en-US" sz="18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coordinate表示方法</a:t>
            </a:r>
            <a:r>
              <a:rPr 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：(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s, t, p, q) 基本數值範圍在0到1之間，可以看作是一個比例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9" name="Google Shape;379;ga4da39c8bc_0_2"/>
          <p:cNvSpPr txBox="1"/>
          <p:nvPr/>
        </p:nvSpPr>
        <p:spPr>
          <a:xfrm>
            <a:off x="4139213" y="2180438"/>
            <a:ext cx="4713600" cy="254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計算方式為以該比例對應原圖座標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(s, t) = (0.5, 0.5)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意味著圖像的中心點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數值不在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[0,1]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範圍內的話則依不同模式會有不同算法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”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重複模式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”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會取其小數部分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 4.7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則會去找圖像相對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0.7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的位置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4da39c8bc_0_23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761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二、Texture使用方法</a:t>
            </a:r>
            <a:endParaRPr/>
          </a:p>
        </p:txBody>
      </p:sp>
      <p:grpSp>
        <p:nvGrpSpPr>
          <p:cNvPr id="385" name="Google Shape;385;ga4da39c8bc_0_232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386" name="Google Shape;386;ga4da39c8bc_0_232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7" name="Google Shape;387;ga4da39c8bc_0_232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8" name="Google Shape;388;ga4da39c8bc_0_232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9" name="Google Shape;389;ga4da39c8bc_0_232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90" name="Google Shape;390;ga4da39c8bc_0_232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391" name="Google Shape;391;ga4da39c8bc_0_232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2" name="Google Shape;392;ga4da39c8bc_0_232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93" name="Google Shape;393;ga4da39c8bc_0_232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94" name="Google Shape;394;ga4da39c8bc_0_23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95" name="Google Shape;395;ga4da39c8bc_0_232"/>
          <p:cNvSpPr/>
          <p:nvPr/>
        </p:nvSpPr>
        <p:spPr>
          <a:xfrm>
            <a:off x="889248" y="875496"/>
            <a:ext cx="31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</a:t>
            </a:r>
            <a:r>
              <a:rPr 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wrapping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ga4da39c8bc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150" y="1867008"/>
            <a:ext cx="6652352" cy="187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a4da39c8bc_0_232"/>
          <p:cNvSpPr txBox="1"/>
          <p:nvPr/>
        </p:nvSpPr>
        <p:spPr>
          <a:xfrm>
            <a:off x="954751" y="3809918"/>
            <a:ext cx="6925200" cy="98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小結：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texture </a:t>
            </a:r>
            <a:r>
              <a:rPr lang="en-US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coordinate是一種坐標系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texture </a:t>
            </a:r>
            <a:r>
              <a:rPr lang="en-US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sampling是對照texture</a:t>
            </a:r>
            <a:r>
              <a:rPr 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coordinate從texture</a:t>
            </a:r>
            <a:r>
              <a:rPr 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map中取出值的方法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texture </a:t>
            </a:r>
            <a:r>
              <a:rPr lang="en-US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wrapping是texture</a:t>
            </a:r>
            <a:r>
              <a:rPr 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coordinate座標值超出範圍的處理方法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398;ga4da39c8bc_0_232"/>
          <p:cNvSpPr txBox="1"/>
          <p:nvPr/>
        </p:nvSpPr>
        <p:spPr>
          <a:xfrm>
            <a:off x="889248" y="1380018"/>
            <a:ext cx="6925200" cy="39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exture coordinate</a:t>
            </a:r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的坐標值通常在</a:t>
            </a:r>
            <a:r>
              <a:rPr lang="en-US" altLang="zh-TW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之間，但如果值超過怎麼辦？</a:t>
            </a:r>
            <a:endParaRPr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ga4da39c8bc_0_29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404" name="Google Shape;404;ga4da39c8bc_0_29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5" name="Google Shape;405;ga4da39c8bc_0_29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6" name="Google Shape;406;ga4da39c8bc_0_29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7" name="Google Shape;407;ga4da39c8bc_0_29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08" name="Google Shape;408;ga4da39c8bc_0_29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409" name="Google Shape;409;ga4da39c8bc_0_29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0" name="Google Shape;410;ga4da39c8bc_0_29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1" name="Google Shape;411;ga4da39c8bc_0_29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12" name="Google Shape;412;ga4da39c8bc_0_2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13" name="Google Shape;413;ga4da39c8bc_0_2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二、Texture使用方法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414" name="Google Shape;414;ga4da39c8bc_0_29"/>
          <p:cNvSpPr/>
          <p:nvPr/>
        </p:nvSpPr>
        <p:spPr>
          <a:xfrm>
            <a:off x="889246" y="875496"/>
            <a:ext cx="581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sampling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a4da39c8bc_0_29"/>
          <p:cNvSpPr txBox="1"/>
          <p:nvPr/>
        </p:nvSpPr>
        <p:spPr>
          <a:xfrm>
            <a:off x="595777" y="1347282"/>
            <a:ext cx="6520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然後會根據 s, t… 去查出對應原圖的材質像素 (Texel)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Assign到螢幕像素上 (Pixel)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Texel轉換成Pixel，會經由GL流程 (渲染、內插…etc.)</a:t>
            </a:r>
            <a:endParaRPr/>
          </a:p>
        </p:txBody>
      </p:sp>
      <p:grpSp>
        <p:nvGrpSpPr>
          <p:cNvPr id="416" name="Google Shape;416;ga4da39c8bc_0_29"/>
          <p:cNvGrpSpPr/>
          <p:nvPr/>
        </p:nvGrpSpPr>
        <p:grpSpPr>
          <a:xfrm>
            <a:off x="451317" y="2716318"/>
            <a:ext cx="2050785" cy="1939896"/>
            <a:chOff x="9346431" y="2310504"/>
            <a:chExt cx="2433300" cy="2301728"/>
          </a:xfrm>
        </p:grpSpPr>
        <p:pic>
          <p:nvPicPr>
            <p:cNvPr id="417" name="Google Shape;417;ga4da39c8bc_0_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6790" y="2310504"/>
              <a:ext cx="2072474" cy="1926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ga4da39c8bc_0_29"/>
            <p:cNvSpPr txBox="1"/>
            <p:nvPr/>
          </p:nvSpPr>
          <p:spPr>
            <a:xfrm>
              <a:off x="9346431" y="4304432"/>
              <a:ext cx="243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原圖</a:t>
              </a:r>
              <a:endParaRPr sz="1400" b="0" i="0" u="none" strike="noStrike" cap="non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19" name="Google Shape;419;ga4da39c8bc_0_29"/>
          <p:cNvGrpSpPr/>
          <p:nvPr/>
        </p:nvGrpSpPr>
        <p:grpSpPr>
          <a:xfrm>
            <a:off x="2794651" y="2642601"/>
            <a:ext cx="3011697" cy="2297744"/>
            <a:chOff x="4702884" y="3343835"/>
            <a:chExt cx="4198072" cy="3202877"/>
          </a:xfrm>
        </p:grpSpPr>
        <p:pic>
          <p:nvPicPr>
            <p:cNvPr id="420" name="Google Shape;420;ga4da39c8bc_0_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60567" y="4931078"/>
              <a:ext cx="1738091" cy="1615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ga4da39c8bc_0_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60567" y="3343835"/>
              <a:ext cx="3440389" cy="319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ga4da39c8bc_0_29"/>
            <p:cNvSpPr txBox="1"/>
            <p:nvPr/>
          </p:nvSpPr>
          <p:spPr>
            <a:xfrm>
              <a:off x="4702884" y="3343835"/>
              <a:ext cx="1183200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(s, t) =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ga4da39c8bc_0_29"/>
          <p:cNvGrpSpPr/>
          <p:nvPr/>
        </p:nvGrpSpPr>
        <p:grpSpPr>
          <a:xfrm>
            <a:off x="6243235" y="2321045"/>
            <a:ext cx="2461322" cy="1965486"/>
            <a:chOff x="1568824" y="3736317"/>
            <a:chExt cx="3357416" cy="2681061"/>
          </a:xfrm>
        </p:grpSpPr>
        <p:pic>
          <p:nvPicPr>
            <p:cNvPr id="424" name="Google Shape;424;ga4da39c8bc_0_2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68824" y="3890803"/>
              <a:ext cx="3357416" cy="252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ga4da39c8bc_0_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6377" y="4067008"/>
              <a:ext cx="2583342" cy="2109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ga4da39c8bc_0_29"/>
            <p:cNvSpPr txBox="1"/>
            <p:nvPr/>
          </p:nvSpPr>
          <p:spPr>
            <a:xfrm>
              <a:off x="2220063" y="3736317"/>
              <a:ext cx="13920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(s, t) =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ga4da39c8bc_0_5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432" name="Google Shape;432;ga4da39c8bc_0_5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3" name="Google Shape;433;ga4da39c8bc_0_5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4" name="Google Shape;434;ga4da39c8bc_0_5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5" name="Google Shape;435;ga4da39c8bc_0_5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36" name="Google Shape;436;ga4da39c8bc_0_5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437" name="Google Shape;437;ga4da39c8bc_0_5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8" name="Google Shape;438;ga4da39c8bc_0_5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39" name="Google Shape;439;ga4da39c8bc_0_5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40" name="Google Shape;440;ga4da39c8bc_0_5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41" name="Google Shape;441;ga4da39c8bc_0_5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二、Texture使用方法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442" name="Google Shape;442;ga4da39c8bc_0_57"/>
          <p:cNvSpPr/>
          <p:nvPr/>
        </p:nvSpPr>
        <p:spPr>
          <a:xfrm>
            <a:off x="889246" y="875496"/>
            <a:ext cx="581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20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三種不同的取樣模式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a4da39c8bc_0_57"/>
          <p:cNvSpPr txBox="1"/>
          <p:nvPr/>
        </p:nvSpPr>
        <p:spPr>
          <a:xfrm>
            <a:off x="77150" y="1210683"/>
            <a:ext cx="6630900" cy="2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sampler 2D (s, t, 0, 1)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sampler 3D (s, t, p, 1)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以上代表的皆是一個點座標 (齊次座標為1)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如果是一個向量呢? (s, t, p, 0)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sampler Cube (s, t, p, 0)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這也一個texture 2D，但包含六個面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其代表將向量放到立方體中間會後，指到表面上的Texel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44" name="Google Shape;444;ga4da39c8bc_0_57"/>
          <p:cNvGrpSpPr/>
          <p:nvPr/>
        </p:nvGrpSpPr>
        <p:grpSpPr>
          <a:xfrm>
            <a:off x="5562515" y="1416846"/>
            <a:ext cx="1700228" cy="1719071"/>
            <a:chOff x="7260723" y="1220923"/>
            <a:chExt cx="2431677" cy="2458626"/>
          </a:xfrm>
        </p:grpSpPr>
        <p:pic>
          <p:nvPicPr>
            <p:cNvPr id="445" name="Google Shape;445;ga4da39c8bc_0_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60723" y="1220923"/>
              <a:ext cx="2429434" cy="2429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ga4da39c8bc_0_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62965" y="1220923"/>
              <a:ext cx="2429434" cy="2429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ga4da39c8bc_0_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60723" y="1220923"/>
              <a:ext cx="2429434" cy="242943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8" name="Google Shape;448;ga4da39c8bc_0_57"/>
            <p:cNvCxnSpPr/>
            <p:nvPr/>
          </p:nvCxnSpPr>
          <p:spPr>
            <a:xfrm>
              <a:off x="8625255" y="2664069"/>
              <a:ext cx="175800" cy="1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ga4da39c8bc_0_57"/>
            <p:cNvCxnSpPr/>
            <p:nvPr/>
          </p:nvCxnSpPr>
          <p:spPr>
            <a:xfrm rot="10800000" flipH="1">
              <a:off x="8765932" y="2839846"/>
              <a:ext cx="35100" cy="53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0" name="Google Shape;450;ga4da39c8bc_0_57"/>
            <p:cNvCxnSpPr/>
            <p:nvPr/>
          </p:nvCxnSpPr>
          <p:spPr>
            <a:xfrm flipH="1">
              <a:off x="8033657" y="2664069"/>
              <a:ext cx="591600" cy="14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1" name="Google Shape;451;ga4da39c8bc_0_57"/>
            <p:cNvCxnSpPr/>
            <p:nvPr/>
          </p:nvCxnSpPr>
          <p:spPr>
            <a:xfrm>
              <a:off x="8033657" y="2812143"/>
              <a:ext cx="43500" cy="60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2" name="Google Shape;452;ga4da39c8bc_0_57"/>
            <p:cNvCxnSpPr/>
            <p:nvPr/>
          </p:nvCxnSpPr>
          <p:spPr>
            <a:xfrm flipH="1">
              <a:off x="8171403" y="2839915"/>
              <a:ext cx="629700" cy="21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3" name="Google Shape;453;ga4da39c8bc_0_57"/>
            <p:cNvCxnSpPr/>
            <p:nvPr/>
          </p:nvCxnSpPr>
          <p:spPr>
            <a:xfrm>
              <a:off x="8037286" y="2812143"/>
              <a:ext cx="134400" cy="2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4" name="Google Shape;454;ga4da39c8bc_0_57"/>
            <p:cNvSpPr/>
            <p:nvPr/>
          </p:nvSpPr>
          <p:spPr>
            <a:xfrm>
              <a:off x="8554916" y="2611315"/>
              <a:ext cx="123000" cy="114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a4da39c8bc_0_57"/>
            <p:cNvSpPr txBox="1"/>
            <p:nvPr/>
          </p:nvSpPr>
          <p:spPr>
            <a:xfrm>
              <a:off x="8667493" y="3233416"/>
              <a:ext cx="59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a4da39c8bc_0_57"/>
            <p:cNvSpPr txBox="1"/>
            <p:nvPr/>
          </p:nvSpPr>
          <p:spPr>
            <a:xfrm>
              <a:off x="7867996" y="3310249"/>
              <a:ext cx="59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a4da39c8bc_0_57"/>
            <p:cNvSpPr txBox="1"/>
            <p:nvPr/>
          </p:nvSpPr>
          <p:spPr>
            <a:xfrm>
              <a:off x="8136913" y="2900730"/>
              <a:ext cx="59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ga4da39c8bc_0_57"/>
          <p:cNvGrpSpPr/>
          <p:nvPr/>
        </p:nvGrpSpPr>
        <p:grpSpPr>
          <a:xfrm>
            <a:off x="7424697" y="1636815"/>
            <a:ext cx="1428595" cy="1479752"/>
            <a:chOff x="9816095" y="1621937"/>
            <a:chExt cx="1982233" cy="2053215"/>
          </a:xfrm>
        </p:grpSpPr>
        <p:pic>
          <p:nvPicPr>
            <p:cNvPr id="459" name="Google Shape;459;ga4da39c8bc_0_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44019" y="1621937"/>
              <a:ext cx="1754309" cy="1754309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460" name="Google Shape;460;ga4da39c8bc_0_57"/>
            <p:cNvCxnSpPr/>
            <p:nvPr/>
          </p:nvCxnSpPr>
          <p:spPr>
            <a:xfrm rot="10800000">
              <a:off x="10559562" y="2721162"/>
              <a:ext cx="0" cy="6375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" name="Google Shape;461;ga4da39c8bc_0_57"/>
            <p:cNvCxnSpPr/>
            <p:nvPr/>
          </p:nvCxnSpPr>
          <p:spPr>
            <a:xfrm rot="10800000">
              <a:off x="10041762" y="2721219"/>
              <a:ext cx="5178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2" name="Google Shape;462;ga4da39c8bc_0_57"/>
            <p:cNvSpPr txBox="1"/>
            <p:nvPr/>
          </p:nvSpPr>
          <p:spPr>
            <a:xfrm>
              <a:off x="10443712" y="3305852"/>
              <a:ext cx="59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a4da39c8bc_0_57"/>
            <p:cNvSpPr txBox="1"/>
            <p:nvPr/>
          </p:nvSpPr>
          <p:spPr>
            <a:xfrm>
              <a:off x="9816095" y="2531398"/>
              <a:ext cx="59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a4da39c8bc_0_57"/>
            <p:cNvSpPr/>
            <p:nvPr/>
          </p:nvSpPr>
          <p:spPr>
            <a:xfrm>
              <a:off x="10488709" y="2664069"/>
              <a:ext cx="123000" cy="114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ga4da39c8bc_0_57"/>
          <p:cNvGrpSpPr/>
          <p:nvPr/>
        </p:nvGrpSpPr>
        <p:grpSpPr>
          <a:xfrm>
            <a:off x="1563188" y="3567547"/>
            <a:ext cx="6011890" cy="1451499"/>
            <a:chOff x="2044831" y="4899110"/>
            <a:chExt cx="7857652" cy="1897136"/>
          </a:xfrm>
        </p:grpSpPr>
        <p:pic>
          <p:nvPicPr>
            <p:cNvPr id="466" name="Google Shape;466;ga4da39c8bc_0_5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44831" y="4899110"/>
              <a:ext cx="1965161" cy="1897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ga4da39c8bc_0_5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712392" y="4956222"/>
              <a:ext cx="2001447" cy="1782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ga4da39c8bc_0_57"/>
            <p:cNvSpPr txBox="1"/>
            <p:nvPr/>
          </p:nvSpPr>
          <p:spPr>
            <a:xfrm>
              <a:off x="5206188" y="4972620"/>
              <a:ext cx="59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top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a4da39c8bc_0_57"/>
            <p:cNvSpPr txBox="1"/>
            <p:nvPr/>
          </p:nvSpPr>
          <p:spPr>
            <a:xfrm>
              <a:off x="4634116" y="5610324"/>
              <a:ext cx="64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left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a4da39c8bc_0_57"/>
            <p:cNvSpPr txBox="1"/>
            <p:nvPr/>
          </p:nvSpPr>
          <p:spPr>
            <a:xfrm>
              <a:off x="5106063" y="5619752"/>
              <a:ext cx="7851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a4da39c8bc_0_57"/>
            <p:cNvSpPr txBox="1"/>
            <p:nvPr/>
          </p:nvSpPr>
          <p:spPr>
            <a:xfrm>
              <a:off x="5642339" y="5629178"/>
              <a:ext cx="8193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a4da39c8bc_0_57"/>
            <p:cNvSpPr txBox="1"/>
            <p:nvPr/>
          </p:nvSpPr>
          <p:spPr>
            <a:xfrm>
              <a:off x="6139111" y="5630879"/>
              <a:ext cx="7614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a4da39c8bc_0_57"/>
            <p:cNvSpPr txBox="1"/>
            <p:nvPr/>
          </p:nvSpPr>
          <p:spPr>
            <a:xfrm>
              <a:off x="4845377" y="6311748"/>
              <a:ext cx="121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bottom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4" name="Google Shape;474;ga4da39c8bc_0_5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111824" y="5021070"/>
              <a:ext cx="1790659" cy="1660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ga4da39c8bc_0_57"/>
            <p:cNvSpPr/>
            <p:nvPr/>
          </p:nvSpPr>
          <p:spPr>
            <a:xfrm>
              <a:off x="6900421" y="5794990"/>
              <a:ext cx="933300" cy="5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ga4da39c8bc_0_106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481" name="Google Shape;481;ga4da39c8bc_0_106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2" name="Google Shape;482;ga4da39c8bc_0_106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3" name="Google Shape;483;ga4da39c8bc_0_106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4" name="Google Shape;484;ga4da39c8bc_0_106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485" name="Google Shape;485;ga4da39c8bc_0_106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486" name="Google Shape;486;ga4da39c8bc_0_106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7" name="Google Shape;487;ga4da39c8bc_0_106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8" name="Google Shape;488;ga4da39c8bc_0_106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89" name="Google Shape;489;ga4da39c8bc_0_10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90" name="Google Shape;490;ga4da39c8bc_0_10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二、Texture使用方法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491" name="Google Shape;491;ga4da39c8bc_0_106"/>
          <p:cNvSpPr/>
          <p:nvPr/>
        </p:nvSpPr>
        <p:spPr>
          <a:xfrm>
            <a:off x="889246" y="875496"/>
            <a:ext cx="581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20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取樣過程的pipeline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ga4da39c8bc_0_106"/>
          <p:cNvGrpSpPr/>
          <p:nvPr/>
        </p:nvGrpSpPr>
        <p:grpSpPr>
          <a:xfrm>
            <a:off x="179116" y="1571253"/>
            <a:ext cx="8781281" cy="2957632"/>
            <a:chOff x="838200" y="1825625"/>
            <a:chExt cx="10216731" cy="3441108"/>
          </a:xfrm>
        </p:grpSpPr>
        <p:sp>
          <p:nvSpPr>
            <p:cNvPr id="493" name="Google Shape;493;ga4da39c8bc_0_106"/>
            <p:cNvSpPr/>
            <p:nvPr/>
          </p:nvSpPr>
          <p:spPr>
            <a:xfrm>
              <a:off x="838200" y="1825625"/>
              <a:ext cx="26787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(s, t, p, q)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4" name="Google Shape;494;ga4da39c8bc_0_106"/>
            <p:cNvSpPr/>
            <p:nvPr/>
          </p:nvSpPr>
          <p:spPr>
            <a:xfrm>
              <a:off x="4774223" y="1825625"/>
              <a:ext cx="23916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Map Sampling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(x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y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z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w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5" name="Google Shape;495;ga4da39c8bc_0_106"/>
            <p:cNvSpPr/>
            <p:nvPr/>
          </p:nvSpPr>
          <p:spPr>
            <a:xfrm>
              <a:off x="8423031" y="1825625"/>
              <a:ext cx="26319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Image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(x, y, z, w)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6" name="Google Shape;496;ga4da39c8bc_0_106"/>
            <p:cNvSpPr/>
            <p:nvPr/>
          </p:nvSpPr>
          <p:spPr>
            <a:xfrm>
              <a:off x="8423031" y="3561556"/>
              <a:ext cx="26319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Image Color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97" name="Google Shape;497;ga4da39c8bc_0_106"/>
            <p:cNvSpPr/>
            <p:nvPr/>
          </p:nvSpPr>
          <p:spPr>
            <a:xfrm>
              <a:off x="3516923" y="2194902"/>
              <a:ext cx="1257300" cy="465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98" name="Google Shape;498;ga4da39c8bc_0_106"/>
            <p:cNvCxnSpPr>
              <a:stCxn id="494" idx="2"/>
            </p:cNvCxnSpPr>
            <p:nvPr/>
          </p:nvCxnSpPr>
          <p:spPr>
            <a:xfrm>
              <a:off x="5970023" y="3030125"/>
              <a:ext cx="1797900" cy="1194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9" name="Google Shape;499;ga4da39c8bc_0_106"/>
            <p:cNvCxnSpPr>
              <a:stCxn id="495" idx="1"/>
            </p:cNvCxnSpPr>
            <p:nvPr/>
          </p:nvCxnSpPr>
          <p:spPr>
            <a:xfrm flipH="1">
              <a:off x="7962531" y="2427875"/>
              <a:ext cx="460500" cy="1736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0" name="Google Shape;500;ga4da39c8bc_0_106"/>
            <p:cNvCxnSpPr>
              <a:stCxn id="496" idx="1"/>
              <a:endCxn id="501" idx="3"/>
            </p:cNvCxnSpPr>
            <p:nvPr/>
          </p:nvCxnSpPr>
          <p:spPr>
            <a:xfrm flipH="1">
              <a:off x="7285731" y="4163806"/>
              <a:ext cx="1137300" cy="491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01" name="Google Shape;501;ga4da39c8bc_0_106"/>
            <p:cNvSpPr/>
            <p:nvPr/>
          </p:nvSpPr>
          <p:spPr>
            <a:xfrm>
              <a:off x="4654061" y="4052582"/>
              <a:ext cx="26319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Texel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2" name="Google Shape;502;ga4da39c8bc_0_106"/>
            <p:cNvSpPr txBox="1"/>
            <p:nvPr/>
          </p:nvSpPr>
          <p:spPr>
            <a:xfrm>
              <a:off x="5049404" y="3143744"/>
              <a:ext cx="14508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浮點數座標</a:t>
              </a:r>
              <a:endParaRPr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3" name="Google Shape;503;ga4da39c8bc_0_106"/>
            <p:cNvSpPr txBox="1"/>
            <p:nvPr/>
          </p:nvSpPr>
          <p:spPr>
            <a:xfrm>
              <a:off x="7165823" y="3128419"/>
              <a:ext cx="14508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整數座標</a:t>
              </a:r>
              <a:endParaRPr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4" name="Google Shape;504;ga4da39c8bc_0_106"/>
            <p:cNvSpPr/>
            <p:nvPr/>
          </p:nvSpPr>
          <p:spPr>
            <a:xfrm rot="10800000">
              <a:off x="3396761" y="4397104"/>
              <a:ext cx="1257300" cy="465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5" name="Google Shape;505;ga4da39c8bc_0_106"/>
            <p:cNvSpPr/>
            <p:nvPr/>
          </p:nvSpPr>
          <p:spPr>
            <a:xfrm>
              <a:off x="1362808" y="4062233"/>
              <a:ext cx="20646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ga4da39c8bc_0_136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511" name="Google Shape;511;ga4da39c8bc_0_136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2" name="Google Shape;512;ga4da39c8bc_0_136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3" name="Google Shape;513;ga4da39c8bc_0_136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4" name="Google Shape;514;ga4da39c8bc_0_136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15" name="Google Shape;515;ga4da39c8bc_0_136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516" name="Google Shape;516;ga4da39c8bc_0_136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7" name="Google Shape;517;ga4da39c8bc_0_136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18" name="Google Shape;518;ga4da39c8bc_0_136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19" name="Google Shape;519;ga4da39c8bc_0_13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20" name="Google Shape;520;ga4da39c8bc_0_13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二、Texture使用方法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521" name="Google Shape;521;ga4da39c8bc_0_136"/>
          <p:cNvSpPr/>
          <p:nvPr/>
        </p:nvSpPr>
        <p:spPr>
          <a:xfrm>
            <a:off x="889246" y="875496"/>
            <a:ext cx="581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20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取樣過程的pipeline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22" name="Google Shape;522;ga4da39c8bc_0_136"/>
          <p:cNvGrpSpPr/>
          <p:nvPr/>
        </p:nvGrpSpPr>
        <p:grpSpPr>
          <a:xfrm>
            <a:off x="209048" y="1352088"/>
            <a:ext cx="8697636" cy="3763389"/>
            <a:chOff x="327195" y="1825625"/>
            <a:chExt cx="11466890" cy="4961620"/>
          </a:xfrm>
        </p:grpSpPr>
        <p:pic>
          <p:nvPicPr>
            <p:cNvPr id="523" name="Google Shape;523;ga4da39c8bc_0_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28898" y="3791346"/>
              <a:ext cx="731583" cy="6096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ga4da39c8bc_0_136"/>
            <p:cNvSpPr/>
            <p:nvPr/>
          </p:nvSpPr>
          <p:spPr>
            <a:xfrm>
              <a:off x="838201" y="1825625"/>
              <a:ext cx="18363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(s, t, p, q)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5" name="Google Shape;525;ga4da39c8bc_0_136"/>
            <p:cNvSpPr/>
            <p:nvPr/>
          </p:nvSpPr>
          <p:spPr>
            <a:xfrm>
              <a:off x="3053503" y="1827411"/>
              <a:ext cx="20823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Map Sampling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(x</a:t>
              </a:r>
              <a:r>
                <a:rPr lang="en-US" sz="12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y</a:t>
              </a:r>
              <a:r>
                <a:rPr lang="en-US" sz="12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z</a:t>
              </a:r>
              <a:r>
                <a:rPr lang="en-US" sz="12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w</a:t>
              </a:r>
              <a:r>
                <a:rPr lang="en-US" sz="12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)</a:t>
              </a: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6" name="Google Shape;526;ga4da39c8bc_0_136"/>
            <p:cNvSpPr/>
            <p:nvPr/>
          </p:nvSpPr>
          <p:spPr>
            <a:xfrm>
              <a:off x="5567517" y="1825625"/>
              <a:ext cx="26319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Image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(x, y, z, w)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7" name="Google Shape;527;ga4da39c8bc_0_136"/>
            <p:cNvSpPr/>
            <p:nvPr/>
          </p:nvSpPr>
          <p:spPr>
            <a:xfrm>
              <a:off x="8823959" y="1825625"/>
              <a:ext cx="26319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Image Color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8" name="Google Shape;528;ga4da39c8bc_0_136"/>
            <p:cNvSpPr/>
            <p:nvPr/>
          </p:nvSpPr>
          <p:spPr>
            <a:xfrm>
              <a:off x="5937048" y="5303882"/>
              <a:ext cx="12213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Texel</a:t>
              </a:r>
              <a:endParaRPr sz="12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9" name="Google Shape;529;ga4da39c8bc_0_136"/>
            <p:cNvSpPr txBox="1"/>
            <p:nvPr/>
          </p:nvSpPr>
          <p:spPr>
            <a:xfrm>
              <a:off x="405496" y="3148934"/>
              <a:ext cx="2078265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(0.335, 0.285)</a:t>
              </a:r>
              <a:endParaRPr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30" name="Google Shape;530;ga4da39c8bc_0_136"/>
            <p:cNvCxnSpPr>
              <a:stCxn id="529" idx="3"/>
              <a:endCxn id="531" idx="1"/>
            </p:cNvCxnSpPr>
            <p:nvPr/>
          </p:nvCxnSpPr>
          <p:spPr>
            <a:xfrm>
              <a:off x="2483761" y="3302834"/>
              <a:ext cx="718298" cy="28651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31" name="Google Shape;531;ga4da39c8bc_0_136"/>
            <p:cNvSpPr txBox="1"/>
            <p:nvPr/>
          </p:nvSpPr>
          <p:spPr>
            <a:xfrm>
              <a:off x="3202059" y="3148935"/>
              <a:ext cx="1768121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(40.2, 28.5)</a:t>
              </a:r>
              <a:endParaRPr sz="12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532" name="Google Shape;532;ga4da39c8bc_0_1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02209" y="3266669"/>
              <a:ext cx="1597038" cy="13682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ga4da39c8bc_0_136"/>
            <p:cNvSpPr/>
            <p:nvPr/>
          </p:nvSpPr>
          <p:spPr>
            <a:xfrm>
              <a:off x="5673832" y="3950811"/>
              <a:ext cx="140700" cy="13770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4" name="Google Shape;534;ga4da39c8bc_0_136"/>
            <p:cNvSpPr/>
            <p:nvPr/>
          </p:nvSpPr>
          <p:spPr>
            <a:xfrm>
              <a:off x="9498485" y="4318326"/>
              <a:ext cx="140700" cy="137700"/>
            </a:xfrm>
            <a:prstGeom prst="rect">
              <a:avLst/>
            </a:prstGeom>
            <a:solidFill>
              <a:srgbClr val="A0959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5" name="Google Shape;535;ga4da39c8bc_0_136"/>
            <p:cNvSpPr/>
            <p:nvPr/>
          </p:nvSpPr>
          <p:spPr>
            <a:xfrm>
              <a:off x="9498484" y="3368443"/>
              <a:ext cx="140700" cy="137700"/>
            </a:xfrm>
            <a:prstGeom prst="rect">
              <a:avLst/>
            </a:prstGeom>
            <a:solidFill>
              <a:srgbClr val="CECA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6" name="Google Shape;536;ga4da39c8bc_0_136"/>
            <p:cNvSpPr/>
            <p:nvPr/>
          </p:nvSpPr>
          <p:spPr>
            <a:xfrm>
              <a:off x="10653207" y="4311336"/>
              <a:ext cx="140700" cy="137700"/>
            </a:xfrm>
            <a:prstGeom prst="rect">
              <a:avLst/>
            </a:prstGeom>
            <a:solidFill>
              <a:srgbClr val="B2A8A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7" name="Google Shape;537;ga4da39c8bc_0_136"/>
            <p:cNvSpPr/>
            <p:nvPr/>
          </p:nvSpPr>
          <p:spPr>
            <a:xfrm>
              <a:off x="10653207" y="3364948"/>
              <a:ext cx="140700" cy="137700"/>
            </a:xfrm>
            <a:prstGeom prst="rect">
              <a:avLst/>
            </a:prstGeom>
            <a:solidFill>
              <a:srgbClr val="DCD5A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8" name="Google Shape;538;ga4da39c8bc_0_136"/>
            <p:cNvSpPr txBox="1"/>
            <p:nvPr/>
          </p:nvSpPr>
          <p:spPr>
            <a:xfrm>
              <a:off x="9375391" y="4378957"/>
              <a:ext cx="499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40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9" name="Google Shape;539;ga4da39c8bc_0_136"/>
            <p:cNvSpPr txBox="1"/>
            <p:nvPr/>
          </p:nvSpPr>
          <p:spPr>
            <a:xfrm>
              <a:off x="10483953" y="4380038"/>
              <a:ext cx="499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41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0" name="Google Shape;540;ga4da39c8bc_0_136"/>
            <p:cNvSpPr txBox="1"/>
            <p:nvPr/>
          </p:nvSpPr>
          <p:spPr>
            <a:xfrm>
              <a:off x="9050297" y="4194836"/>
              <a:ext cx="499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28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1" name="Google Shape;541;ga4da39c8bc_0_136"/>
            <p:cNvSpPr txBox="1"/>
            <p:nvPr/>
          </p:nvSpPr>
          <p:spPr>
            <a:xfrm>
              <a:off x="9050297" y="3266670"/>
              <a:ext cx="499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29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42" name="Google Shape;542;ga4da39c8bc_0_136"/>
            <p:cNvCxnSpPr/>
            <p:nvPr/>
          </p:nvCxnSpPr>
          <p:spPr>
            <a:xfrm rot="10800000">
              <a:off x="9498484" y="3143212"/>
              <a:ext cx="0" cy="130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3" name="Google Shape;543;ga4da39c8bc_0_136"/>
            <p:cNvCxnSpPr/>
            <p:nvPr/>
          </p:nvCxnSpPr>
          <p:spPr>
            <a:xfrm>
              <a:off x="9498484" y="4456099"/>
              <a:ext cx="1485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4" name="Google Shape;544;ga4da39c8bc_0_136"/>
            <p:cNvSpPr/>
            <p:nvPr/>
          </p:nvSpPr>
          <p:spPr>
            <a:xfrm>
              <a:off x="9818284" y="3842718"/>
              <a:ext cx="117900" cy="13080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45" name="Google Shape;545;ga4da39c8bc_0_136"/>
            <p:cNvCxnSpPr/>
            <p:nvPr/>
          </p:nvCxnSpPr>
          <p:spPr>
            <a:xfrm rot="10800000" flipH="1">
              <a:off x="9625240" y="3978881"/>
              <a:ext cx="191400" cy="3534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6" name="Google Shape;546;ga4da39c8bc_0_136"/>
            <p:cNvCxnSpPr/>
            <p:nvPr/>
          </p:nvCxnSpPr>
          <p:spPr>
            <a:xfrm rot="10800000">
              <a:off x="9941157" y="3979090"/>
              <a:ext cx="722100" cy="3438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7" name="Google Shape;547;ga4da39c8bc_0_136"/>
            <p:cNvCxnSpPr/>
            <p:nvPr/>
          </p:nvCxnSpPr>
          <p:spPr>
            <a:xfrm>
              <a:off x="9628085" y="3491302"/>
              <a:ext cx="183600" cy="3483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48" name="Google Shape;548;ga4da39c8bc_0_136"/>
            <p:cNvCxnSpPr/>
            <p:nvPr/>
          </p:nvCxnSpPr>
          <p:spPr>
            <a:xfrm flipH="1">
              <a:off x="9941156" y="3487852"/>
              <a:ext cx="722100" cy="3516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9" name="Google Shape;549;ga4da39c8bc_0_136"/>
            <p:cNvSpPr txBox="1"/>
            <p:nvPr/>
          </p:nvSpPr>
          <p:spPr>
            <a:xfrm>
              <a:off x="7218644" y="3248714"/>
              <a:ext cx="122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(40, 28)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0" name="Google Shape;550;ga4da39c8bc_0_136"/>
            <p:cNvSpPr txBox="1"/>
            <p:nvPr/>
          </p:nvSpPr>
          <p:spPr>
            <a:xfrm>
              <a:off x="7218643" y="3531050"/>
              <a:ext cx="122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(41, 28)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1" name="Google Shape;551;ga4da39c8bc_0_136"/>
            <p:cNvSpPr txBox="1"/>
            <p:nvPr/>
          </p:nvSpPr>
          <p:spPr>
            <a:xfrm>
              <a:off x="7218643" y="3797444"/>
              <a:ext cx="122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(40, 29)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2" name="Google Shape;552;ga4da39c8bc_0_136"/>
            <p:cNvSpPr txBox="1"/>
            <p:nvPr/>
          </p:nvSpPr>
          <p:spPr>
            <a:xfrm>
              <a:off x="7218642" y="4079780"/>
              <a:ext cx="122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(41, 29)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3" name="Google Shape;553;ga4da39c8bc_0_136"/>
            <p:cNvSpPr/>
            <p:nvPr/>
          </p:nvSpPr>
          <p:spPr>
            <a:xfrm>
              <a:off x="3893820" y="4148458"/>
              <a:ext cx="201000" cy="14640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4" name="Google Shape;554;ga4da39c8bc_0_136"/>
            <p:cNvSpPr/>
            <p:nvPr/>
          </p:nvSpPr>
          <p:spPr>
            <a:xfrm rot="-650448">
              <a:off x="3924786" y="3456630"/>
              <a:ext cx="1451504" cy="499996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55" name="Google Shape;555;ga4da39c8bc_0_136"/>
            <p:cNvSpPr/>
            <p:nvPr/>
          </p:nvSpPr>
          <p:spPr>
            <a:xfrm rot="494281">
              <a:off x="5574111" y="4435124"/>
              <a:ext cx="4212568" cy="688412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556" name="Google Shape;556;ga4da39c8bc_0_1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61073" y="5238388"/>
              <a:ext cx="1265526" cy="1265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ga4da39c8bc_0_136"/>
            <p:cNvSpPr/>
            <p:nvPr/>
          </p:nvSpPr>
          <p:spPr>
            <a:xfrm>
              <a:off x="9989820" y="4634953"/>
              <a:ext cx="373500" cy="558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58" name="Google Shape;558;ga4da39c8bc_0_136"/>
            <p:cNvCxnSpPr/>
            <p:nvPr/>
          </p:nvCxnSpPr>
          <p:spPr>
            <a:xfrm rot="10800000">
              <a:off x="9556637" y="5052206"/>
              <a:ext cx="0" cy="143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59" name="Google Shape;559;ga4da39c8bc_0_136"/>
            <p:cNvCxnSpPr/>
            <p:nvPr/>
          </p:nvCxnSpPr>
          <p:spPr>
            <a:xfrm>
              <a:off x="9556637" y="6494693"/>
              <a:ext cx="1485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60" name="Google Shape;560;ga4da39c8bc_0_136"/>
            <p:cNvSpPr/>
            <p:nvPr/>
          </p:nvSpPr>
          <p:spPr>
            <a:xfrm>
              <a:off x="9818284" y="5795237"/>
              <a:ext cx="117900" cy="130800"/>
            </a:xfrm>
            <a:prstGeom prst="rect">
              <a:avLst/>
            </a:prstGeom>
            <a:solidFill>
              <a:srgbClr val="BCB29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1" name="Google Shape;561;ga4da39c8bc_0_136"/>
            <p:cNvSpPr/>
            <p:nvPr/>
          </p:nvSpPr>
          <p:spPr>
            <a:xfrm>
              <a:off x="8250949" y="5719067"/>
              <a:ext cx="1483800" cy="290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2" name="Google Shape;562;ga4da39c8bc_0_136"/>
            <p:cNvSpPr/>
            <p:nvPr/>
          </p:nvSpPr>
          <p:spPr>
            <a:xfrm>
              <a:off x="7550275" y="5552812"/>
              <a:ext cx="530100" cy="587700"/>
            </a:xfrm>
            <a:prstGeom prst="rect">
              <a:avLst/>
            </a:prstGeom>
            <a:solidFill>
              <a:srgbClr val="BCB29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3" name="Google Shape;563;ga4da39c8bc_0_136"/>
            <p:cNvSpPr txBox="1"/>
            <p:nvPr/>
          </p:nvSpPr>
          <p:spPr>
            <a:xfrm>
              <a:off x="7218642" y="6107215"/>
              <a:ext cx="122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Texel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4" name="Google Shape;564;ga4da39c8bc_0_136"/>
            <p:cNvSpPr txBox="1"/>
            <p:nvPr/>
          </p:nvSpPr>
          <p:spPr>
            <a:xfrm>
              <a:off x="10158785" y="4743986"/>
              <a:ext cx="1635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雙線性內插</a:t>
              </a:r>
              <a:endParaRPr/>
            </a:p>
          </p:txBody>
        </p:sp>
        <p:sp>
          <p:nvSpPr>
            <p:cNvPr id="565" name="Google Shape;565;ga4da39c8bc_0_136"/>
            <p:cNvSpPr txBox="1"/>
            <p:nvPr/>
          </p:nvSpPr>
          <p:spPr>
            <a:xfrm>
              <a:off x="9436551" y="6422145"/>
              <a:ext cx="499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40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6" name="Google Shape;566;ga4da39c8bc_0_136"/>
            <p:cNvSpPr txBox="1"/>
            <p:nvPr/>
          </p:nvSpPr>
          <p:spPr>
            <a:xfrm>
              <a:off x="10591831" y="6422145"/>
              <a:ext cx="499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41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7" name="Google Shape;567;ga4da39c8bc_0_136"/>
            <p:cNvSpPr txBox="1"/>
            <p:nvPr/>
          </p:nvSpPr>
          <p:spPr>
            <a:xfrm>
              <a:off x="9111457" y="6238025"/>
              <a:ext cx="499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28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8" name="Google Shape;568;ga4da39c8bc_0_136"/>
            <p:cNvSpPr txBox="1"/>
            <p:nvPr/>
          </p:nvSpPr>
          <p:spPr>
            <a:xfrm>
              <a:off x="9125542" y="5087243"/>
              <a:ext cx="499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29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9" name="Google Shape;569;ga4da39c8bc_0_136"/>
            <p:cNvSpPr txBox="1"/>
            <p:nvPr/>
          </p:nvSpPr>
          <p:spPr>
            <a:xfrm>
              <a:off x="575173" y="3470151"/>
              <a:ext cx="22479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Coordinate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0" name="Google Shape;570;ga4da39c8bc_0_136"/>
            <p:cNvSpPr txBox="1"/>
            <p:nvPr/>
          </p:nvSpPr>
          <p:spPr>
            <a:xfrm>
              <a:off x="6591894" y="4522207"/>
              <a:ext cx="282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Image Coordinate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1" name="Google Shape;571;ga4da39c8bc_0_136"/>
            <p:cNvSpPr/>
            <p:nvPr/>
          </p:nvSpPr>
          <p:spPr>
            <a:xfrm rot="2341164">
              <a:off x="1037618" y="3689516"/>
              <a:ext cx="1119788" cy="1071577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2" name="Google Shape;572;ga4da39c8bc_0_136"/>
            <p:cNvSpPr/>
            <p:nvPr/>
          </p:nvSpPr>
          <p:spPr>
            <a:xfrm>
              <a:off x="1394370" y="4276383"/>
              <a:ext cx="149400" cy="16560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3" name="Google Shape;573;ga4da39c8bc_0_136"/>
            <p:cNvSpPr/>
            <p:nvPr/>
          </p:nvSpPr>
          <p:spPr>
            <a:xfrm>
              <a:off x="770007" y="4197582"/>
              <a:ext cx="156600" cy="1566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4" name="Google Shape;574;ga4da39c8bc_0_136"/>
            <p:cNvSpPr/>
            <p:nvPr/>
          </p:nvSpPr>
          <p:spPr>
            <a:xfrm>
              <a:off x="1612941" y="4912917"/>
              <a:ext cx="156600" cy="1566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5" name="Google Shape;575;ga4da39c8bc_0_136"/>
            <p:cNvSpPr/>
            <p:nvPr/>
          </p:nvSpPr>
          <p:spPr>
            <a:xfrm>
              <a:off x="1876263" y="3734498"/>
              <a:ext cx="156600" cy="1566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76" name="Google Shape;576;ga4da39c8bc_0_136"/>
            <p:cNvCxnSpPr>
              <a:endCxn id="572" idx="1"/>
            </p:cNvCxnSpPr>
            <p:nvPr/>
          </p:nvCxnSpPr>
          <p:spPr>
            <a:xfrm>
              <a:off x="860370" y="4278183"/>
              <a:ext cx="534000" cy="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7" name="Google Shape;577;ga4da39c8bc_0_136"/>
            <p:cNvCxnSpPr/>
            <p:nvPr/>
          </p:nvCxnSpPr>
          <p:spPr>
            <a:xfrm rot="10800000">
              <a:off x="1552302" y="4442054"/>
              <a:ext cx="131700" cy="569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8" name="Google Shape;578;ga4da39c8bc_0_136"/>
            <p:cNvCxnSpPr/>
            <p:nvPr/>
          </p:nvCxnSpPr>
          <p:spPr>
            <a:xfrm flipH="1">
              <a:off x="1538253" y="3818863"/>
              <a:ext cx="394800" cy="456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79" name="Google Shape;579;ga4da39c8bc_0_136"/>
            <p:cNvSpPr txBox="1"/>
            <p:nvPr/>
          </p:nvSpPr>
          <p:spPr>
            <a:xfrm>
              <a:off x="1635944" y="4815327"/>
              <a:ext cx="22479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頂點的Texture Coordinate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0" name="Google Shape;580;ga4da39c8bc_0_136"/>
            <p:cNvSpPr txBox="1"/>
            <p:nvPr/>
          </p:nvSpPr>
          <p:spPr>
            <a:xfrm>
              <a:off x="1480858" y="4038332"/>
              <a:ext cx="22479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 err="1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Pixel的Texture</a:t>
              </a:r>
              <a:r>
                <a:rPr lang="en-US" sz="12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Coordinate</a:t>
              </a:r>
              <a:endParaRPr sz="12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1" name="Google Shape;581;ga4da39c8bc_0_136"/>
            <p:cNvSpPr/>
            <p:nvPr/>
          </p:nvSpPr>
          <p:spPr>
            <a:xfrm rot="2341164">
              <a:off x="594806" y="5199256"/>
              <a:ext cx="1119788" cy="1071577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2" name="Google Shape;582;ga4da39c8bc_0_136"/>
            <p:cNvSpPr/>
            <p:nvPr/>
          </p:nvSpPr>
          <p:spPr>
            <a:xfrm>
              <a:off x="327195" y="5707322"/>
              <a:ext cx="156600" cy="1566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3" name="Google Shape;583;ga4da39c8bc_0_136"/>
            <p:cNvSpPr/>
            <p:nvPr/>
          </p:nvSpPr>
          <p:spPr>
            <a:xfrm>
              <a:off x="1170129" y="6422657"/>
              <a:ext cx="156600" cy="1566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4" name="Google Shape;584;ga4da39c8bc_0_136"/>
            <p:cNvSpPr/>
            <p:nvPr/>
          </p:nvSpPr>
          <p:spPr>
            <a:xfrm>
              <a:off x="1433451" y="5244238"/>
              <a:ext cx="156600" cy="1566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5" name="Google Shape;585;ga4da39c8bc_0_136"/>
            <p:cNvSpPr/>
            <p:nvPr/>
          </p:nvSpPr>
          <p:spPr>
            <a:xfrm>
              <a:off x="4493707" y="5776540"/>
              <a:ext cx="1438800" cy="290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6" name="Google Shape;586;ga4da39c8bc_0_136"/>
            <p:cNvSpPr txBox="1"/>
            <p:nvPr/>
          </p:nvSpPr>
          <p:spPr>
            <a:xfrm>
              <a:off x="4260574" y="6030271"/>
              <a:ext cx="19170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打光、Materials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….etc. 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7" name="Google Shape;587;ga4da39c8bc_0_136"/>
            <p:cNvSpPr/>
            <p:nvPr/>
          </p:nvSpPr>
          <p:spPr>
            <a:xfrm>
              <a:off x="3263062" y="5310954"/>
              <a:ext cx="1221300" cy="1204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</a:t>
              </a:r>
              <a:endParaRPr sz="1200"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200" b="0" i="0" u="none" strike="noStrike" cap="none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8" name="Google Shape;588;ga4da39c8bc_0_136"/>
            <p:cNvSpPr txBox="1"/>
            <p:nvPr/>
          </p:nvSpPr>
          <p:spPr>
            <a:xfrm>
              <a:off x="2369801" y="6107215"/>
              <a:ext cx="7470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89" name="Google Shape;589;ga4da39c8bc_0_136"/>
            <p:cNvSpPr/>
            <p:nvPr/>
          </p:nvSpPr>
          <p:spPr>
            <a:xfrm>
              <a:off x="951558" y="5776540"/>
              <a:ext cx="158100" cy="177300"/>
            </a:xfrm>
            <a:prstGeom prst="rect">
              <a:avLst/>
            </a:prstGeom>
            <a:solidFill>
              <a:srgbClr val="BCB29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0" name="Google Shape;590;ga4da39c8bc_0_136"/>
            <p:cNvSpPr/>
            <p:nvPr/>
          </p:nvSpPr>
          <p:spPr>
            <a:xfrm rot="-10286823">
              <a:off x="1028943" y="5397269"/>
              <a:ext cx="1724680" cy="484183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1" name="Google Shape;591;ga4da39c8bc_0_136"/>
            <p:cNvSpPr/>
            <p:nvPr/>
          </p:nvSpPr>
          <p:spPr>
            <a:xfrm>
              <a:off x="2514891" y="5552812"/>
              <a:ext cx="530100" cy="587700"/>
            </a:xfrm>
            <a:prstGeom prst="rect">
              <a:avLst/>
            </a:prstGeom>
            <a:solidFill>
              <a:srgbClr val="BCB29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92" name="Google Shape;592;ga4da39c8bc_0_136"/>
            <p:cNvSpPr txBox="1"/>
            <p:nvPr/>
          </p:nvSpPr>
          <p:spPr>
            <a:xfrm>
              <a:off x="1527765" y="4488260"/>
              <a:ext cx="1517226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 err="1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線性內插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" name="Google Shape;905;p7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06" name="Google Shape;906;p7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7" name="Google Shape;907;p7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8" name="Google Shape;908;p7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09" name="Google Shape;909;p7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10" name="Google Shape;910;p7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11" name="Google Shape;911;p7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2" name="Google Shape;912;p7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13" name="Google Shape;913;p7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14" name="Google Shape;914;p7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915" name="Google Shape;915;p76"/>
          <p:cNvSpPr txBox="1"/>
          <p:nvPr/>
        </p:nvSpPr>
        <p:spPr>
          <a:xfrm>
            <a:off x="950466" y="1415941"/>
            <a:ext cx="3395982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什麼是Texture Mapping?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6" name="Google Shape;916;p76"/>
          <p:cNvSpPr/>
          <p:nvPr/>
        </p:nvSpPr>
        <p:spPr>
          <a:xfrm>
            <a:off x="950466" y="1846352"/>
            <a:ext cx="55417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Mapping是將物體表面的細節、表面圖案、紋理及顏色等資訊呈現在三維物體模型的方法。</a:t>
            </a:r>
            <a:endParaRPr/>
          </a:p>
        </p:txBody>
      </p:sp>
      <p:sp>
        <p:nvSpPr>
          <p:cNvPr id="917" name="Google Shape;917;p7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 dirty="0" err="1">
                <a:solidFill>
                  <a:srgbClr val="002060"/>
                </a:solidFill>
              </a:rPr>
              <a:t>三、Mapping相關function</a:t>
            </a:r>
            <a:endParaRPr dirty="0"/>
          </a:p>
        </p:txBody>
      </p:sp>
      <p:sp>
        <p:nvSpPr>
          <p:cNvPr id="918" name="Google Shape;918;p76"/>
          <p:cNvSpPr/>
          <p:nvPr/>
        </p:nvSpPr>
        <p:spPr>
          <a:xfrm>
            <a:off x="889247" y="875496"/>
            <a:ext cx="437038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 複習：Texture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/>
          <p:nvPr/>
        </p:nvSpPr>
        <p:spPr>
          <a:xfrm>
            <a:off x="950466" y="2781023"/>
            <a:ext cx="3139950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Texture Mapping的步驟</a:t>
            </a:r>
            <a:endParaRPr/>
          </a:p>
        </p:txBody>
      </p:sp>
      <p:sp>
        <p:nvSpPr>
          <p:cNvPr id="920" name="Google Shape;920;p76"/>
          <p:cNvSpPr/>
          <p:nvPr/>
        </p:nvSpPr>
        <p:spPr>
          <a:xfrm>
            <a:off x="950466" y="3211434"/>
            <a:ext cx="779434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(1)將Image讀入，並取樣成Texture Map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(2)設定Texture參數並將Texture Map送到顯卡記憶體 的 Texture Buffer中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(3)指定每個頂點的Texture coordinate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(4)在Shader撰寫Texture著色到表面的方式 (Texel 著色到 Pixel)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7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26" name="Google Shape;926;p7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7" name="Google Shape;927;p7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8" name="Google Shape;928;p7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29" name="Google Shape;929;p7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30" name="Google Shape;930;p7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31" name="Google Shape;931;p7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2" name="Google Shape;932;p7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33" name="Google Shape;933;p7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34" name="Google Shape;934;p7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935" name="Google Shape;935;p7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936" name="Google Shape;936;p77"/>
          <p:cNvSpPr/>
          <p:nvPr/>
        </p:nvSpPr>
        <p:spPr>
          <a:xfrm>
            <a:off x="889246" y="875496"/>
            <a:ext cx="450205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(二) 在webGLStart()中新增函式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72088" y="1609023"/>
            <a:ext cx="5581368" cy="2246769"/>
            <a:chOff x="441480" y="2182047"/>
            <a:chExt cx="5581368" cy="2246769"/>
          </a:xfrm>
        </p:grpSpPr>
        <p:sp>
          <p:nvSpPr>
            <p:cNvPr id="2" name="矩形 1"/>
            <p:cNvSpPr/>
            <p:nvPr/>
          </p:nvSpPr>
          <p:spPr>
            <a:xfrm>
              <a:off x="441480" y="2182047"/>
              <a:ext cx="5581368" cy="22467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latin typeface="Calibri" panose="020F0502020204030204" pitchFamily="34" charset="0"/>
                </a:rPr>
                <a:t>function </a:t>
              </a:r>
              <a:r>
                <a:rPr lang="en-US" altLang="zh-TW" dirty="0" err="1">
                  <a:latin typeface="Calibri" panose="020F0502020204030204" pitchFamily="34" charset="0"/>
                </a:rPr>
                <a:t>webGLStart</a:t>
              </a:r>
              <a:r>
                <a:rPr lang="en-US" altLang="zh-TW" dirty="0">
                  <a:latin typeface="Calibri" panose="020F0502020204030204" pitchFamily="34" charset="0"/>
                </a:rPr>
                <a:t>() {        </a:t>
              </a:r>
              <a:endParaRPr lang="en-US" altLang="zh-TW" dirty="0" smtClean="0">
                <a:latin typeface="Calibri" panose="020F0502020204030204" pitchFamily="34" charset="0"/>
              </a:endParaRPr>
            </a:p>
            <a:p>
              <a:r>
                <a:rPr lang="en-US" altLang="zh-TW" dirty="0" smtClean="0">
                  <a:latin typeface="Calibri" panose="020F0502020204030204" pitchFamily="34" charset="0"/>
                </a:rPr>
                <a:t>	</a:t>
              </a:r>
              <a:r>
                <a:rPr lang="en-US" altLang="zh-TW" dirty="0" err="1" smtClean="0">
                  <a:latin typeface="Calibri" panose="020F0502020204030204" pitchFamily="34" charset="0"/>
                </a:rPr>
                <a:t>var</a:t>
              </a:r>
              <a:r>
                <a:rPr lang="en-US" altLang="zh-TW" dirty="0" smtClean="0">
                  <a:latin typeface="Calibri" panose="020F0502020204030204" pitchFamily="34" charset="0"/>
                </a:rPr>
                <a:t> </a:t>
              </a:r>
              <a:r>
                <a:rPr lang="en-US" altLang="zh-TW" dirty="0">
                  <a:latin typeface="Calibri" panose="020F0502020204030204" pitchFamily="34" charset="0"/>
                </a:rPr>
                <a:t>canvas = </a:t>
              </a:r>
              <a:r>
                <a:rPr lang="en-US" altLang="zh-TW" dirty="0" err="1">
                  <a:latin typeface="Calibri" panose="020F0502020204030204" pitchFamily="34" charset="0"/>
                </a:rPr>
                <a:t>document.getElementById</a:t>
              </a:r>
              <a:r>
                <a:rPr lang="en-US" altLang="zh-TW" dirty="0">
                  <a:latin typeface="Calibri" panose="020F0502020204030204" pitchFamily="34" charset="0"/>
                </a:rPr>
                <a:t>("lesson05-canvas");        </a:t>
              </a:r>
              <a:endParaRPr lang="en-US" altLang="zh-TW" dirty="0" smtClean="0">
                <a:latin typeface="Calibri" panose="020F0502020204030204" pitchFamily="34" charset="0"/>
              </a:endParaRPr>
            </a:p>
            <a:p>
              <a:r>
                <a:rPr lang="en-US" altLang="zh-TW" dirty="0" smtClean="0">
                  <a:latin typeface="Calibri" panose="020F0502020204030204" pitchFamily="34" charset="0"/>
                </a:rPr>
                <a:t>	</a:t>
              </a:r>
              <a:r>
                <a:rPr lang="en-US" altLang="zh-TW" dirty="0" err="1" smtClean="0">
                  <a:latin typeface="Calibri" panose="020F0502020204030204" pitchFamily="34" charset="0"/>
                </a:rPr>
                <a:t>initGL</a:t>
              </a:r>
              <a:r>
                <a:rPr lang="en-US" altLang="zh-TW" dirty="0" smtClean="0">
                  <a:latin typeface="Calibri" panose="020F0502020204030204" pitchFamily="34" charset="0"/>
                </a:rPr>
                <a:t>(canvas</a:t>
              </a:r>
              <a:r>
                <a:rPr lang="en-US" altLang="zh-TW" dirty="0">
                  <a:latin typeface="Calibri" panose="020F0502020204030204" pitchFamily="34" charset="0"/>
                </a:rPr>
                <a:t>);       </a:t>
              </a:r>
              <a:endParaRPr lang="en-US" altLang="zh-TW" dirty="0" smtClean="0">
                <a:latin typeface="Calibri" panose="020F0502020204030204" pitchFamily="34" charset="0"/>
              </a:endParaRPr>
            </a:p>
            <a:p>
              <a:r>
                <a:rPr lang="en-US" altLang="zh-TW" dirty="0" smtClean="0">
                  <a:latin typeface="Calibri" panose="020F0502020204030204" pitchFamily="34" charset="0"/>
                </a:rPr>
                <a:t>	</a:t>
              </a:r>
              <a:r>
                <a:rPr lang="en-US" altLang="zh-TW" dirty="0" err="1" smtClean="0">
                  <a:latin typeface="Calibri" panose="020F0502020204030204" pitchFamily="34" charset="0"/>
                </a:rPr>
                <a:t>initShaders</a:t>
              </a:r>
              <a:r>
                <a:rPr lang="en-US" altLang="zh-TW" dirty="0">
                  <a:latin typeface="Calibri" panose="020F0502020204030204" pitchFamily="34" charset="0"/>
                </a:rPr>
                <a:t>();        </a:t>
              </a:r>
              <a:endParaRPr lang="en-US" altLang="zh-TW" dirty="0" smtClean="0">
                <a:latin typeface="Calibri" panose="020F0502020204030204" pitchFamily="34" charset="0"/>
              </a:endParaRPr>
            </a:p>
            <a:p>
              <a:r>
                <a:rPr lang="en-US" altLang="zh-TW" dirty="0" smtClean="0">
                  <a:latin typeface="Calibri" panose="020F0502020204030204" pitchFamily="34" charset="0"/>
                </a:rPr>
                <a:t>	</a:t>
              </a:r>
              <a:r>
                <a:rPr lang="en-US" altLang="zh-TW" dirty="0" err="1" smtClean="0">
                  <a:latin typeface="Calibri" panose="020F0502020204030204" pitchFamily="34" charset="0"/>
                </a:rPr>
                <a:t>initBuffers</a:t>
              </a:r>
              <a:r>
                <a:rPr lang="en-US" altLang="zh-TW" dirty="0">
                  <a:latin typeface="Calibri" panose="020F0502020204030204" pitchFamily="34" charset="0"/>
                </a:rPr>
                <a:t>();       </a:t>
              </a:r>
              <a:endParaRPr lang="en-US" altLang="zh-TW" dirty="0" smtClean="0">
                <a:latin typeface="Calibri" panose="020F0502020204030204" pitchFamily="34" charset="0"/>
              </a:endParaRPr>
            </a:p>
            <a:p>
              <a:r>
                <a:rPr lang="en-US" altLang="zh-TW" dirty="0" smtClean="0">
                  <a:latin typeface="Calibri" panose="020F0502020204030204" pitchFamily="34" charset="0"/>
                </a:rPr>
                <a:t>	</a:t>
              </a:r>
              <a:r>
                <a:rPr lang="en-US" altLang="zh-TW" dirty="0" err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</a:rPr>
                <a:t>initTexture</a:t>
              </a:r>
              <a:r>
                <a:rPr lang="en-US" altLang="zh-TW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</a:rPr>
                <a:t>();        </a:t>
              </a:r>
              <a:endParaRPr lang="en-US" altLang="zh-TW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en-US" altLang="zh-TW" dirty="0" smtClean="0">
                  <a:latin typeface="Calibri" panose="020F0502020204030204" pitchFamily="34" charset="0"/>
                </a:rPr>
                <a:t>	</a:t>
              </a:r>
              <a:r>
                <a:rPr lang="en-US" altLang="zh-TW" dirty="0" err="1" smtClean="0">
                  <a:latin typeface="Calibri" panose="020F0502020204030204" pitchFamily="34" charset="0"/>
                </a:rPr>
                <a:t>gl.clearColor</a:t>
              </a:r>
              <a:r>
                <a:rPr lang="en-US" altLang="zh-TW" dirty="0" smtClean="0">
                  <a:latin typeface="Calibri" panose="020F0502020204030204" pitchFamily="34" charset="0"/>
                </a:rPr>
                <a:t>(0.0</a:t>
              </a:r>
              <a:r>
                <a:rPr lang="en-US" altLang="zh-TW" dirty="0">
                  <a:latin typeface="Calibri" panose="020F0502020204030204" pitchFamily="34" charset="0"/>
                </a:rPr>
                <a:t>, 0.0, 0.0, 1.0);       </a:t>
              </a:r>
              <a:endParaRPr lang="en-US" altLang="zh-TW" dirty="0" smtClean="0">
                <a:latin typeface="Calibri" panose="020F0502020204030204" pitchFamily="34" charset="0"/>
              </a:endParaRPr>
            </a:p>
            <a:p>
              <a:r>
                <a:rPr lang="en-US" altLang="zh-TW" dirty="0" smtClean="0">
                  <a:latin typeface="Calibri" panose="020F0502020204030204" pitchFamily="34" charset="0"/>
                </a:rPr>
                <a:t>	</a:t>
              </a:r>
              <a:r>
                <a:rPr lang="en-US" altLang="zh-TW" dirty="0" err="1" smtClean="0">
                  <a:latin typeface="Calibri" panose="020F0502020204030204" pitchFamily="34" charset="0"/>
                </a:rPr>
                <a:t>gl.enable</a:t>
              </a:r>
              <a:r>
                <a:rPr lang="en-US" altLang="zh-TW" dirty="0" smtClean="0">
                  <a:latin typeface="Calibri" panose="020F0502020204030204" pitchFamily="34" charset="0"/>
                </a:rPr>
                <a:t>(</a:t>
              </a:r>
              <a:r>
                <a:rPr lang="en-US" altLang="zh-TW" dirty="0" err="1" smtClean="0">
                  <a:latin typeface="Calibri" panose="020F0502020204030204" pitchFamily="34" charset="0"/>
                </a:rPr>
                <a:t>gl.DEPTH_TEST</a:t>
              </a:r>
              <a:r>
                <a:rPr lang="en-US" altLang="zh-TW" dirty="0">
                  <a:latin typeface="Calibri" panose="020F0502020204030204" pitchFamily="34" charset="0"/>
                </a:rPr>
                <a:t>);       </a:t>
              </a:r>
              <a:endParaRPr lang="en-US" altLang="zh-TW" dirty="0" smtClean="0">
                <a:latin typeface="Calibri" panose="020F0502020204030204" pitchFamily="34" charset="0"/>
              </a:endParaRPr>
            </a:p>
            <a:p>
              <a:r>
                <a:rPr lang="en-US" altLang="zh-TW" dirty="0" smtClean="0">
                  <a:latin typeface="Calibri" panose="020F0502020204030204" pitchFamily="34" charset="0"/>
                </a:rPr>
                <a:t>	tick</a:t>
              </a:r>
              <a:r>
                <a:rPr lang="en-US" altLang="zh-TW" dirty="0">
                  <a:latin typeface="Calibri" panose="020F0502020204030204" pitchFamily="34" charset="0"/>
                </a:rPr>
                <a:t>();      </a:t>
              </a:r>
              <a:endParaRPr lang="en-US" altLang="zh-TW" dirty="0" smtClean="0">
                <a:latin typeface="Calibri" panose="020F0502020204030204" pitchFamily="34" charset="0"/>
              </a:endParaRPr>
            </a:p>
            <a:p>
              <a:r>
                <a:rPr lang="en-US" altLang="zh-TW" dirty="0" smtClean="0">
                  <a:latin typeface="Calibri" panose="020F0502020204030204" pitchFamily="34" charset="0"/>
                </a:rPr>
                <a:t>}</a:t>
              </a:r>
              <a:endParaRPr lang="zh-TW" alt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>
              <a:off x="441480" y="2182047"/>
              <a:ext cx="0" cy="2246769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7" name="Google Shape;937;p77"/>
          <p:cNvSpPr txBox="1"/>
          <p:nvPr/>
        </p:nvSpPr>
        <p:spPr>
          <a:xfrm>
            <a:off x="5130167" y="2818614"/>
            <a:ext cx="3614647" cy="116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在webGLStart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新增一個initTexture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的函式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7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46" name="Google Shape;946;p7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7" name="Google Shape;947;p7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8" name="Google Shape;948;p7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49" name="Google Shape;949;p7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50" name="Google Shape;950;p7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51" name="Google Shape;951;p7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52" name="Google Shape;952;p7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53" name="Google Shape;953;p7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54" name="Google Shape;954;p7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955" name="Google Shape;955;p7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956" name="Google Shape;956;p78"/>
          <p:cNvSpPr/>
          <p:nvPr/>
        </p:nvSpPr>
        <p:spPr>
          <a:xfrm>
            <a:off x="889247" y="875496"/>
            <a:ext cx="2614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(三)建立Texture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78"/>
          <p:cNvSpPr txBox="1"/>
          <p:nvPr/>
        </p:nvSpPr>
        <p:spPr>
          <a:xfrm>
            <a:off x="197768" y="1275565"/>
            <a:ext cx="8763070" cy="3735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在WebGL中使用Texture可以分成五個步驟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1.在GPU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Memory中分配儲存Texture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Map的空間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gl.createTexture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dirty="0"/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2.等待圖片載入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image.onload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()、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image.src、載入完後記得gl.bindTexture後再送入GPU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Memory</a:t>
            </a:r>
            <a:endParaRPr dirty="0"/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3.定義如何存入GPU Memory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gl.PixelStorei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gl.UNPACK_xxx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xxx)</a:t>
            </a:r>
            <a:endParaRPr dirty="0"/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4.Image Data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送入Texture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Buffer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gl.texImage2D</a:t>
            </a:r>
            <a:endParaRPr dirty="0"/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5.設定Texture參數，ex:縮放方式、filtering method </a:t>
            </a:r>
            <a:endParaRPr dirty="0" smtClean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gl.texParameteri</a:t>
            </a:r>
            <a:endParaRPr sz="1600" b="0" i="0" u="none" strike="noStrike" cap="none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 descr="D:\Downloads\webgl2_工作區域 1 複本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0538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889248" y="123478"/>
            <a:ext cx="562696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rgbClr val="002060"/>
                </a:solidFill>
              </a:rPr>
              <a:t>Outline</a:t>
            </a:r>
            <a:endParaRPr sz="4000">
              <a:solidFill>
                <a:srgbClr val="002060"/>
              </a:solidFill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971600" y="2931790"/>
            <a:ext cx="354664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accent1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貳、Texture Filtering</a:t>
            </a:r>
            <a:endParaRPr sz="2400" b="1" i="0" u="none" strike="noStrike" cap="none">
              <a:solidFill>
                <a:schemeClr val="accent1">
                  <a:lumMod val="7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1493912" y="3507854"/>
            <a:ext cx="433996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</a:t>
            </a:r>
            <a:r>
              <a:rPr lang="en-US" alt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Filtering</a:t>
            </a: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簡介</a:t>
            </a:r>
          </a:p>
          <a:p>
            <a:pPr lvl="0"/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zh-TW" altLang="en-US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</a:t>
            </a:r>
            <a:r>
              <a:rPr lang="zh-TW" altLang="en-US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失真</a:t>
            </a:r>
            <a:endParaRPr lang="en-US" altLang="zh-TW" sz="20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三、相關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971600" y="1203598"/>
            <a:ext cx="2952328" cy="46305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壹、Texture介紹</a:t>
            </a:r>
            <a:endParaRPr sz="2400" b="1" i="0" u="none" strike="noStrike" cap="none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1493911" y="1779662"/>
            <a:ext cx="414610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一、Texture簡介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二、Texture使用方法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 Mapping相關function</a:t>
            </a:r>
            <a:endParaRPr/>
          </a:p>
        </p:txBody>
      </p:sp>
      <p:sp>
        <p:nvSpPr>
          <p:cNvPr id="114" name="Google Shape;114;p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7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63" name="Google Shape;963;p7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4" name="Google Shape;964;p7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5" name="Google Shape;965;p7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6" name="Google Shape;966;p7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67" name="Google Shape;967;p7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68" name="Google Shape;968;p7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69" name="Google Shape;969;p7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70" name="Google Shape;970;p7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71" name="Google Shape;971;p7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972" name="Google Shape;972;p7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973" name="Google Shape;973;p79"/>
          <p:cNvSpPr/>
          <p:nvPr/>
        </p:nvSpPr>
        <p:spPr>
          <a:xfrm>
            <a:off x="889247" y="875496"/>
            <a:ext cx="2614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(三)建立Texture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79"/>
          <p:cNvSpPr txBox="1"/>
          <p:nvPr/>
        </p:nvSpPr>
        <p:spPr>
          <a:xfrm>
            <a:off x="520152" y="1270970"/>
            <a:ext cx="7332878" cy="127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1 :在GPU Memory中分配儲存Texture Map的空間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8" name="Google Shape;978;p79"/>
          <p:cNvSpPr txBox="1"/>
          <p:nvPr/>
        </p:nvSpPr>
        <p:spPr>
          <a:xfrm>
            <a:off x="1012549" y="1727569"/>
            <a:ext cx="7151377" cy="118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先宣告一個全域函數iglTexture來儲存Texture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。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gl.createTextures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會產生一個Texture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Buffer的id，後面要使用此Texture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Buffer僅要將此Texture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id 做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Bind一下即可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012549" y="2929083"/>
            <a:ext cx="5577840" cy="1957141"/>
            <a:chOff x="316992" y="1759966"/>
            <a:chExt cx="5577840" cy="1957141"/>
          </a:xfrm>
        </p:grpSpPr>
        <p:sp>
          <p:nvSpPr>
            <p:cNvPr id="2" name="矩形 1"/>
            <p:cNvSpPr/>
            <p:nvPr/>
          </p:nvSpPr>
          <p:spPr>
            <a:xfrm>
              <a:off x="316992" y="1759966"/>
              <a:ext cx="5577840" cy="19389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200" dirty="0" err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var</a:t>
              </a:r>
              <a:r>
                <a:rPr lang="en-US" altLang="zh-TW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 err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</a:t>
              </a:r>
              <a:r>
                <a:rPr lang="en-US" altLang="zh-TW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;  //</a:t>
              </a:r>
              <a:r>
                <a:rPr lang="zh-TW" alt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建立全域變數來儲存紋理</a:t>
              </a:r>
              <a:endParaRPr lang="en-US" altLang="zh-TW" sz="1200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200" dirty="0" err="1">
                  <a:latin typeface="Calibri" panose="020F0502020204030204" pitchFamily="34" charset="0"/>
                  <a:ea typeface="微軟正黑體" panose="020B0604030504040204" pitchFamily="34" charset="-120"/>
                </a:rPr>
                <a:t>initTexture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() {  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</a:t>
              </a:r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= 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gl.createTexture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(); //</a:t>
              </a:r>
              <a:r>
                <a:rPr lang="zh-TW" altLang="en-US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建立紋理物件並傳送給</a:t>
              </a:r>
              <a:r>
                <a:rPr lang="en-US" altLang="zh-TW" sz="1200" dirty="0" err="1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  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iglTexture.image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= new Image();  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iglTexture.image.onload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= function () {  //</a:t>
              </a:r>
              <a:r>
                <a:rPr lang="zh-TW" altLang="en-US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回呼函式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(callback function)          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handleLoadedTexture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)  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}        </a:t>
              </a: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	</a:t>
              </a:r>
              <a:r>
                <a:rPr lang="en-US" altLang="zh-TW" sz="1200" dirty="0" err="1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iglTexture.image.src</a:t>
              </a:r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latin typeface="Calibri" panose="020F0502020204030204" pitchFamily="34" charset="0"/>
                  <a:ea typeface="微軟正黑體" panose="020B0604030504040204" pitchFamily="34" charset="-120"/>
                </a:rPr>
                <a:t>= "igl.gif";      </a:t>
              </a:r>
              <a:endParaRPr lang="en-US" altLang="zh-TW" sz="1200" dirty="0" smtClean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latin typeface="Calibri" panose="020F0502020204030204" pitchFamily="34" charset="0"/>
                  <a:ea typeface="微軟正黑體" panose="020B0604030504040204" pitchFamily="34" charset="-120"/>
                </a:rPr>
                <a:t>}</a:t>
              </a:r>
              <a:endParaRPr lang="zh-TW" altLang="en-US" sz="1200" dirty="0">
                <a:latin typeface="Calibri" panose="020F050202020403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>
              <a:off x="316992" y="1759966"/>
              <a:ext cx="0" cy="1957141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" name="Google Shape;983;p8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984" name="Google Shape;984;p8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5" name="Google Shape;985;p8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6" name="Google Shape;986;p8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87" name="Google Shape;987;p8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988" name="Google Shape;988;p8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989" name="Google Shape;989;p8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0" name="Google Shape;990;p8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992" name="Google Shape;992;p8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993" name="Google Shape;993;p8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994" name="Google Shape;994;p80"/>
          <p:cNvSpPr/>
          <p:nvPr/>
        </p:nvSpPr>
        <p:spPr>
          <a:xfrm>
            <a:off x="889247" y="875496"/>
            <a:ext cx="2614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(三)建立Texture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80"/>
          <p:cNvSpPr txBox="1"/>
          <p:nvPr/>
        </p:nvSpPr>
        <p:spPr>
          <a:xfrm>
            <a:off x="520152" y="1270970"/>
            <a:ext cx="3344712" cy="49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2 : 等待圖片載入</a:t>
            </a:r>
            <a:endParaRPr/>
          </a:p>
        </p:txBody>
      </p:sp>
      <p:sp>
        <p:nvSpPr>
          <p:cNvPr id="999" name="Google Shape;999;p80"/>
          <p:cNvSpPr txBox="1"/>
          <p:nvPr/>
        </p:nvSpPr>
        <p:spPr>
          <a:xfrm>
            <a:off x="4920588" y="1519279"/>
            <a:ext cx="3986244" cy="359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在WebGL中，要將Texture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Map送進顯卡端只能夠過圖像物件，不能直接使用array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因此需要建立一個影像物件，並把影像物件放到此Texture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id (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在Javascript中是一個Object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的新定義的屬性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“image” 中。</a:t>
            </a:r>
            <a:endParaRPr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將這個實際的影像載入影像物件，但在這之前我們加入個callback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function ，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它會等影像完全載入後才呼叫執行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最後設定影像的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src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屬性，程式碼將會立即回傳影像，且背景執行緒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(background thread)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會從網站載入此影像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完成後，我們的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callback function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會執行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handleLoadedTexture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函式</a:t>
            </a:r>
            <a:r>
              <a:rPr lang="en-US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200" dirty="0"/>
          </a:p>
          <a:p>
            <a:pPr marL="22860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85344" y="2005333"/>
            <a:ext cx="4645152" cy="1938992"/>
            <a:chOff x="316992" y="1759966"/>
            <a:chExt cx="4645152" cy="1938992"/>
          </a:xfrm>
        </p:grpSpPr>
        <p:sp>
          <p:nvSpPr>
            <p:cNvPr id="20" name="矩形 19"/>
            <p:cNvSpPr/>
            <p:nvPr/>
          </p:nvSpPr>
          <p:spPr>
            <a:xfrm>
              <a:off x="316992" y="1759966"/>
              <a:ext cx="4645152" cy="19389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200" dirty="0" err="1" smtClean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var</a:t>
              </a:r>
              <a:r>
                <a:rPr lang="en-US" altLang="zh-TW" sz="1200" dirty="0" smtClean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 err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</a:t>
              </a:r>
              <a:r>
                <a:rPr lang="en-US" altLang="zh-TW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;  //</a:t>
              </a:r>
              <a:r>
                <a:rPr lang="zh-TW" alt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建立全域變數來儲存</a:t>
              </a:r>
              <a:r>
                <a:rPr lang="zh-TW" altLang="en-US" sz="1200" dirty="0" smtClean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紋理</a:t>
              </a:r>
              <a:endParaRPr lang="en-US" altLang="zh-TW" sz="120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endParaRPr lang="en-US" altLang="zh-TW" sz="120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function </a:t>
              </a:r>
              <a:r>
                <a:rPr lang="en-US" altLang="zh-TW" sz="1200" dirty="0" err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initTexture</a:t>
              </a:r>
              <a:r>
                <a:rPr lang="en-US" altLang="zh-TW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() {        </a:t>
              </a:r>
              <a:endParaRPr lang="en-US" altLang="zh-TW" sz="120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 smtClean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  </a:t>
              </a:r>
              <a:r>
                <a:rPr lang="en-US" altLang="zh-TW" sz="1200" dirty="0" err="1" smtClean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</a:t>
              </a:r>
              <a:r>
                <a:rPr lang="en-US" altLang="zh-TW" sz="1200" dirty="0" smtClean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= </a:t>
              </a:r>
              <a:r>
                <a:rPr lang="en-US" altLang="zh-TW" sz="1200" dirty="0" err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gl.createTexture</a:t>
              </a:r>
              <a:r>
                <a:rPr lang="en-US" altLang="zh-TW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(); //</a:t>
              </a:r>
              <a:r>
                <a:rPr lang="zh-TW" alt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建立紋理物件並傳送給</a:t>
              </a:r>
              <a:r>
                <a:rPr lang="en-US" altLang="zh-TW" sz="1200" dirty="0" err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</a:t>
              </a:r>
              <a:r>
                <a:rPr lang="en-US" altLang="zh-TW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       </a:t>
              </a:r>
              <a:endParaRPr lang="en-US" altLang="zh-TW" sz="120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   </a:t>
              </a:r>
              <a:r>
                <a:rPr lang="en-US" altLang="zh-TW" sz="1200" dirty="0" err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iglTexture.image</a:t>
              </a:r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= new Image();        </a:t>
              </a:r>
              <a:endParaRPr lang="en-US" altLang="zh-TW" sz="12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   </a:t>
              </a:r>
              <a:r>
                <a:rPr lang="en-US" altLang="zh-TW" sz="1200" dirty="0" err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iglTexture.image.onload</a:t>
              </a:r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= function () {  //</a:t>
              </a:r>
              <a:r>
                <a:rPr lang="zh-TW" altLang="en-US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回呼函式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(callback function)           </a:t>
              </a:r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     	</a:t>
              </a:r>
              <a:r>
                <a:rPr lang="en-US" altLang="zh-TW" sz="1200" dirty="0" err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handleLoadedTexture</a:t>
              </a:r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(</a:t>
              </a:r>
              <a:r>
                <a:rPr lang="en-US" altLang="zh-TW" sz="1200" dirty="0" err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)        </a:t>
              </a:r>
              <a:endParaRPr lang="en-US" altLang="zh-TW" sz="12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  }        </a:t>
              </a:r>
            </a:p>
            <a:p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  </a:t>
              </a:r>
              <a:r>
                <a:rPr lang="en-US" altLang="zh-TW" sz="1200" dirty="0" err="1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iglTexture.image.src</a:t>
              </a:r>
              <a:r>
                <a:rPr lang="en-US" altLang="zh-TW" sz="12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= "igl.gif";      </a:t>
              </a:r>
              <a:endParaRPr lang="en-US" altLang="zh-TW" sz="12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rPr>
                <a:t>}</a:t>
              </a:r>
              <a:endParaRPr lang="zh-TW" altLang="en-US" sz="1200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316992" y="1759966"/>
              <a:ext cx="0" cy="1938992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8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05" name="Google Shape;1005;p8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6" name="Google Shape;1006;p8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7" name="Google Shape;1007;p8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08" name="Google Shape;1008;p8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09" name="Google Shape;1009;p8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10" name="Google Shape;1010;p8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1" name="Google Shape;1011;p8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12" name="Google Shape;1012;p8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13" name="Google Shape;1013;p8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1014" name="Google Shape;1014;p8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015" name="Google Shape;1015;p81"/>
          <p:cNvSpPr/>
          <p:nvPr/>
        </p:nvSpPr>
        <p:spPr>
          <a:xfrm>
            <a:off x="889247" y="875496"/>
            <a:ext cx="2614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(三)建立Texture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81"/>
          <p:cNvSpPr txBox="1"/>
          <p:nvPr/>
        </p:nvSpPr>
        <p:spPr>
          <a:xfrm>
            <a:off x="520152" y="1270970"/>
            <a:ext cx="7332878" cy="127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3 ~ 5 定義於handleLoadedTexture() 函式中</a:t>
            </a:r>
            <a:endParaRPr/>
          </a:p>
        </p:txBody>
      </p:sp>
      <p:pic>
        <p:nvPicPr>
          <p:cNvPr id="1017" name="Google Shape;101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768" y="1705344"/>
            <a:ext cx="8851134" cy="2528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8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23" name="Google Shape;1023;p8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4" name="Google Shape;1024;p8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5" name="Google Shape;1025;p8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6" name="Google Shape;1026;p8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27" name="Google Shape;1027;p8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28" name="Google Shape;1028;p8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29" name="Google Shape;1029;p8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30" name="Google Shape;1030;p8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31" name="Google Shape;1031;p8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032" name="Google Shape;1032;p8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033" name="Google Shape;1033;p82"/>
          <p:cNvSpPr/>
          <p:nvPr/>
        </p:nvSpPr>
        <p:spPr>
          <a:xfrm>
            <a:off x="889247" y="875496"/>
            <a:ext cx="2614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(三)建立Texture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82"/>
          <p:cNvSpPr txBox="1"/>
          <p:nvPr/>
        </p:nvSpPr>
        <p:spPr>
          <a:xfrm>
            <a:off x="267614" y="1272390"/>
            <a:ext cx="8876386" cy="160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在進入Step 3 之前，要先bind Texture Buffer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這裡要指定好Texture的模式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2D Texture 的模式有 :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一般Texture (gl.TEXTURE_2D) 、以及 立方六面貼圖 (gl.TEXTURE_CUBE_MAP)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35" name="Google Shape;1035;p82"/>
          <p:cNvGrpSpPr/>
          <p:nvPr/>
        </p:nvGrpSpPr>
        <p:grpSpPr>
          <a:xfrm>
            <a:off x="197768" y="2706553"/>
            <a:ext cx="8194914" cy="2341280"/>
            <a:chOff x="838200" y="3597117"/>
            <a:chExt cx="10628086" cy="3036435"/>
          </a:xfrm>
        </p:grpSpPr>
        <p:pic>
          <p:nvPicPr>
            <p:cNvPr id="1036" name="Google Shape;1036;p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3597117"/>
              <a:ext cx="10628086" cy="30364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7" name="Google Shape;1037;p82"/>
            <p:cNvSpPr/>
            <p:nvPr/>
          </p:nvSpPr>
          <p:spPr>
            <a:xfrm>
              <a:off x="1099038" y="3824655"/>
              <a:ext cx="7511562" cy="316523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8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43" name="Google Shape;1043;p8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4" name="Google Shape;1044;p8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5" name="Google Shape;1045;p8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6" name="Google Shape;1046;p8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47" name="Google Shape;1047;p8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48" name="Google Shape;1048;p8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49" name="Google Shape;1049;p8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0" name="Google Shape;1050;p8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51" name="Google Shape;1051;p8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052" name="Google Shape;1052;p8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053" name="Google Shape;1053;p83"/>
          <p:cNvSpPr/>
          <p:nvPr/>
        </p:nvSpPr>
        <p:spPr>
          <a:xfrm>
            <a:off x="889247" y="875496"/>
            <a:ext cx="2614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(三)建立Texture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4" name="Google Shape;1054;p83"/>
          <p:cNvGrpSpPr/>
          <p:nvPr/>
        </p:nvGrpSpPr>
        <p:grpSpPr>
          <a:xfrm>
            <a:off x="692188" y="2112189"/>
            <a:ext cx="6850076" cy="1957061"/>
            <a:chOff x="494385" y="1988729"/>
            <a:chExt cx="10628086" cy="3036435"/>
          </a:xfrm>
        </p:grpSpPr>
        <p:pic>
          <p:nvPicPr>
            <p:cNvPr id="1055" name="Google Shape;1055;p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4385" y="1988729"/>
              <a:ext cx="10628086" cy="30364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83"/>
            <p:cNvSpPr/>
            <p:nvPr/>
          </p:nvSpPr>
          <p:spPr>
            <a:xfrm>
              <a:off x="755223" y="2184558"/>
              <a:ext cx="7511562" cy="316523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7" name="Google Shape;1057;p83"/>
          <p:cNvSpPr/>
          <p:nvPr/>
        </p:nvSpPr>
        <p:spPr>
          <a:xfrm>
            <a:off x="692188" y="1403055"/>
            <a:ext cx="71278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3 : 定義如何存入GPU Memory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這邊會定義影像的像素要放入Texture Buffer的方式</a:t>
            </a:r>
            <a:endParaRPr/>
          </a:p>
        </p:txBody>
      </p:sp>
      <p:sp>
        <p:nvSpPr>
          <p:cNvPr id="1058" name="Google Shape;1058;p83"/>
          <p:cNvSpPr/>
          <p:nvPr/>
        </p:nvSpPr>
        <p:spPr>
          <a:xfrm>
            <a:off x="692187" y="4194622"/>
            <a:ext cx="604511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關於其可用之參數，可參考mozilla的Web說明文件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https://developer.mozilla.org/en-US/docs/Web/API/WebGLRenderingContext/pixelStorei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8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64" name="Google Shape;1064;p8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5" name="Google Shape;1065;p8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6" name="Google Shape;1066;p8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67" name="Google Shape;1067;p8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68" name="Google Shape;1068;p8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69" name="Google Shape;1069;p8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0" name="Google Shape;1070;p8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1" name="Google Shape;1071;p8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72" name="Google Shape;1072;p8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073" name="Google Shape;1073;p8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074" name="Google Shape;1074;p84"/>
          <p:cNvSpPr/>
          <p:nvPr/>
        </p:nvSpPr>
        <p:spPr>
          <a:xfrm>
            <a:off x="889247" y="875496"/>
            <a:ext cx="2614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(三)建立Texture 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84"/>
          <p:cNvSpPr txBox="1"/>
          <p:nvPr/>
        </p:nvSpPr>
        <p:spPr>
          <a:xfrm>
            <a:off x="0" y="1386713"/>
            <a:ext cx="9085478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4 : Image Data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送入Texture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Buffer</a:t>
            </a:r>
            <a:endParaRPr dirty="0"/>
          </a:p>
          <a:p>
            <a:pPr marL="990600" marR="0" lvl="1" indent="-533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A500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gl.texImage2D(</a:t>
            </a:r>
            <a:endParaRPr sz="1200" b="0" i="0" u="none" strike="noStrike" cap="none" dirty="0">
              <a:solidFill>
                <a:srgbClr val="A500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90600" marR="0" lvl="1" indent="-533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 </a:t>
            </a:r>
            <a:r>
              <a:rPr lang="en-US" sz="1800" b="0" i="0" u="none" strike="noStrike" cap="none" dirty="0">
                <a:solidFill>
                  <a:srgbClr val="A500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gl.TEXTURE_2D, 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Texture模式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gl.TEXTURE_2D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gl.TEXTURE_CUBE_MAP</a:t>
            </a:r>
            <a:endParaRPr sz="1400" b="0" i="0" u="none" strike="noStrike" cap="none" dirty="0">
              <a:solidFill>
                <a:srgbClr val="A5002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90600" marR="0" lvl="1" indent="-533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</a:t>
            </a:r>
            <a:r>
              <a:rPr lang="en-US" sz="1800" b="0" i="0" u="none" strike="noStrike" cap="none" dirty="0">
                <a:solidFill>
                  <a:srgbClr val="A500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0,</a:t>
            </a:r>
            <a:r>
              <a:rPr lang="en-US" sz="18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//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mipmap等級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會提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。為0，即沒有mipmap。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90600" marR="0" lvl="1" indent="-533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</a:t>
            </a:r>
            <a:r>
              <a:rPr lang="en-US" sz="1800" b="0" i="0" u="none" strike="noStrike" cap="none" dirty="0" err="1">
                <a:solidFill>
                  <a:srgbClr val="A500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gl.RGBA</a:t>
            </a:r>
            <a:r>
              <a:rPr lang="en-US" sz="1800" b="0" i="0" u="none" strike="noStrike" cap="none" dirty="0">
                <a:solidFill>
                  <a:srgbClr val="A500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8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</a:t>
            </a:r>
            <a:r>
              <a:rPr lang="en-US" sz="18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Buffer中Texel的格式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90600" marR="0" lvl="1" indent="-533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</a:t>
            </a:r>
            <a:r>
              <a:rPr lang="en-US" sz="1800" b="0" i="0" u="none" strike="noStrike" cap="none" dirty="0" err="1">
                <a:solidFill>
                  <a:srgbClr val="A500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gl.RGBA</a:t>
            </a:r>
            <a:r>
              <a:rPr lang="en-US" sz="18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來源圖片pixel的格式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endParaRPr dirty="0"/>
          </a:p>
          <a:p>
            <a:pPr marL="990600" marR="0" lvl="1" indent="-533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</a:t>
            </a:r>
            <a:r>
              <a:rPr lang="en-US" sz="1800" b="0" i="0" u="none" strike="noStrike" cap="none" dirty="0" err="1">
                <a:solidFill>
                  <a:srgbClr val="A500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gl.UNSIGNED_BYTE</a:t>
            </a:r>
            <a:r>
              <a:rPr lang="en-US" sz="1800" b="0" i="0" u="none" strike="noStrike" cap="none" dirty="0">
                <a:solidFill>
                  <a:srgbClr val="A500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8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每個像素每個通道的格式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endParaRPr dirty="0"/>
          </a:p>
          <a:p>
            <a:pPr marL="990600" marR="0" lvl="1" indent="-533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</a:t>
            </a:r>
            <a:r>
              <a:rPr lang="en-US" sz="1800" b="0" i="0" u="none" strike="noStrike" cap="none" dirty="0" err="1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texture.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image</a:t>
            </a:r>
            <a:r>
              <a:rPr lang="en-US" sz="1800" b="0" i="0" u="none" strike="noStrike" cap="none" dirty="0">
                <a:solidFill>
                  <a:srgbClr val="A5002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);</a:t>
            </a:r>
            <a:r>
              <a:rPr lang="en-US" sz="1800" b="0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影像的網頁元素物件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endParaRPr dirty="0"/>
          </a:p>
          <a:p>
            <a:pPr marL="990600" marR="0" lvl="1" indent="-533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8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081" name="Google Shape;1081;p8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2" name="Google Shape;1082;p8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3" name="Google Shape;1083;p8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4" name="Google Shape;1084;p8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085" name="Google Shape;1085;p8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086" name="Google Shape;1086;p8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7" name="Google Shape;1087;p8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88" name="Google Shape;1088;p8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089" name="Google Shape;1089;p8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090" name="Google Shape;1090;p8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091" name="Google Shape;1091;p85"/>
          <p:cNvSpPr/>
          <p:nvPr/>
        </p:nvSpPr>
        <p:spPr>
          <a:xfrm>
            <a:off x="889247" y="875496"/>
            <a:ext cx="37632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handleLoadedTexture()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85"/>
          <p:cNvSpPr txBox="1"/>
          <p:nvPr/>
        </p:nvSpPr>
        <p:spPr>
          <a:xfrm>
            <a:off x="0" y="1199538"/>
            <a:ext cx="9085478" cy="23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先將WebGL作用中的Texture Buffer，利用剛才獲得的Texture Buffer id透過gl.bindTexture() 函數Bind成剛才宣告的Texture Buffer，並且指定目標為gl.TEXTURE_2D。(亦有gl.TEXTURE_3D等其他不同的Texture Buffer 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接著告訴 WebGL 所有被載入紋理(Texture)圖片都需要做</a:t>
            </a:r>
            <a:r>
              <a:rPr lang="en-US" sz="16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水平翻轉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，因為紋理(Texture)座標跟圖片座標是不同的座標系。(通常會左右顛倒)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gl.texImage2D()將載入的影像上傳到位於顯示卡的Texture Buffer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93" name="Google Shape;1093;p85"/>
          <p:cNvGrpSpPr/>
          <p:nvPr/>
        </p:nvGrpSpPr>
        <p:grpSpPr>
          <a:xfrm>
            <a:off x="124358" y="2952189"/>
            <a:ext cx="7593178" cy="2169365"/>
            <a:chOff x="725714" y="3846286"/>
            <a:chExt cx="10628086" cy="3036435"/>
          </a:xfrm>
        </p:grpSpPr>
        <p:pic>
          <p:nvPicPr>
            <p:cNvPr id="1094" name="Google Shape;1094;p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5714" y="3846286"/>
              <a:ext cx="10628086" cy="30364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5" name="Google Shape;1095;p85"/>
            <p:cNvSpPr/>
            <p:nvPr/>
          </p:nvSpPr>
          <p:spPr>
            <a:xfrm>
              <a:off x="1030513" y="4088719"/>
              <a:ext cx="10323287" cy="8606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8" name="Google Shape;128;p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2" name="Google Shape;132;p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3" name="Google Shape;133;p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1" name="Google Shape;141;p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9" name="Google Shape;146;p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zh-TW" altLang="en-US" sz="4000" b="1" dirty="0">
                <a:solidFill>
                  <a:srgbClr val="002060"/>
                </a:solidFill>
              </a:rPr>
              <a:t>三</a:t>
            </a:r>
            <a:r>
              <a:rPr lang="en-US" sz="4000" b="1" dirty="0" smtClean="0">
                <a:solidFill>
                  <a:srgbClr val="002060"/>
                </a:solidFill>
              </a:rPr>
              <a:t>、</a:t>
            </a:r>
            <a:r>
              <a:rPr lang="en-US" altLang="zh-TW" sz="4000" b="1" dirty="0" smtClean="0">
                <a:solidFill>
                  <a:srgbClr val="002060"/>
                </a:solidFill>
              </a:rPr>
              <a:t>Mapping</a:t>
            </a:r>
            <a:r>
              <a:rPr lang="zh-TW" altLang="en-US" sz="4000" b="1" dirty="0" smtClean="0">
                <a:solidFill>
                  <a:srgbClr val="002060"/>
                </a:solidFill>
              </a:rPr>
              <a:t>相關</a:t>
            </a:r>
            <a:r>
              <a:rPr lang="en-US" altLang="zh-TW" sz="4000" b="1" dirty="0" smtClean="0">
                <a:solidFill>
                  <a:srgbClr val="002060"/>
                </a:solidFill>
              </a:rPr>
              <a:t>function</a:t>
            </a:r>
            <a:endParaRPr dirty="0"/>
          </a:p>
        </p:txBody>
      </p:sp>
      <p:sp>
        <p:nvSpPr>
          <p:cNvPr id="20" name="Google Shape;210;p8"/>
          <p:cNvSpPr/>
          <p:nvPr/>
        </p:nvSpPr>
        <p:spPr>
          <a:xfrm>
            <a:off x="889247" y="875496"/>
            <a:ext cx="279761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</a:t>
            </a:r>
            <a:r>
              <a:rPr 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altLang="zh-TW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gl.texImage2D()</a:t>
            </a:r>
            <a:endParaRPr dirty="0"/>
          </a:p>
        </p:txBody>
      </p:sp>
      <p:grpSp>
        <p:nvGrpSpPr>
          <p:cNvPr id="2" name="群組 1"/>
          <p:cNvGrpSpPr/>
          <p:nvPr/>
        </p:nvGrpSpPr>
        <p:grpSpPr>
          <a:xfrm>
            <a:off x="1271506" y="1381564"/>
            <a:ext cx="5765716" cy="3524301"/>
            <a:chOff x="2743198" y="2113985"/>
            <a:chExt cx="6646986" cy="4062978"/>
          </a:xfrm>
        </p:grpSpPr>
        <p:sp>
          <p:nvSpPr>
            <p:cNvPr id="21" name="矩形 20"/>
            <p:cNvSpPr/>
            <p:nvPr/>
          </p:nvSpPr>
          <p:spPr>
            <a:xfrm>
              <a:off x="2743198" y="3841436"/>
              <a:ext cx="2090371" cy="8792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Application Memory</a:t>
              </a:r>
              <a:endParaRPr lang="zh-TW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5838092" y="3671155"/>
              <a:ext cx="3552092" cy="25058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928945" y="3348011"/>
              <a:ext cx="1685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GPU</a:t>
              </a:r>
              <a:endParaRPr lang="zh-TW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6244000" y="3841437"/>
              <a:ext cx="2662605" cy="8792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Buffer</a:t>
              </a:r>
              <a:endParaRPr lang="zh-TW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6243999" y="5157054"/>
              <a:ext cx="2662605" cy="8792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GL Memory</a:t>
              </a:r>
              <a:endParaRPr lang="zh-TW" altLang="en-US" dirty="0"/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4833569" y="3970094"/>
              <a:ext cx="1410430" cy="237392"/>
            </a:xfrm>
            <a:prstGeom prst="rightArrow">
              <a:avLst>
                <a:gd name="adj1" fmla="val 50000"/>
                <a:gd name="adj2" fmla="val 127778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向右箭號 26"/>
            <p:cNvSpPr/>
            <p:nvPr/>
          </p:nvSpPr>
          <p:spPr>
            <a:xfrm rot="10800000">
              <a:off x="4847123" y="4271869"/>
              <a:ext cx="1410430" cy="237392"/>
            </a:xfrm>
            <a:prstGeom prst="rightArrow">
              <a:avLst>
                <a:gd name="adj1" fmla="val 50000"/>
                <a:gd name="adj2" fmla="val 1055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向右箭號 27"/>
            <p:cNvSpPr/>
            <p:nvPr/>
          </p:nvSpPr>
          <p:spPr>
            <a:xfrm rot="16200000">
              <a:off x="6989307" y="4750558"/>
              <a:ext cx="436384" cy="367814"/>
            </a:xfrm>
            <a:prstGeom prst="rightArrow">
              <a:avLst>
                <a:gd name="adj1" fmla="val 50000"/>
                <a:gd name="adj2" fmla="val 656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向右箭號 28"/>
            <p:cNvSpPr/>
            <p:nvPr/>
          </p:nvSpPr>
          <p:spPr>
            <a:xfrm rot="5400000">
              <a:off x="7685367" y="4754955"/>
              <a:ext cx="436384" cy="367814"/>
            </a:xfrm>
            <a:prstGeom prst="rightArrow">
              <a:avLst>
                <a:gd name="adj1" fmla="val 50000"/>
                <a:gd name="adj2" fmla="val 656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" name="弧形接點 29"/>
            <p:cNvCxnSpPr/>
            <p:nvPr/>
          </p:nvCxnSpPr>
          <p:spPr>
            <a:xfrm rot="16200000" flipH="1">
              <a:off x="4011307" y="2864277"/>
              <a:ext cx="1411532" cy="800101"/>
            </a:xfrm>
            <a:prstGeom prst="curvedConnector3">
              <a:avLst>
                <a:gd name="adj1" fmla="val 50000"/>
              </a:avLst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3521549" y="2113985"/>
              <a:ext cx="3688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gl.texImage2D()</a:t>
              </a:r>
              <a:endParaRPr lang="zh-TW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7798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8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29" name="Google Shape;1129;p8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0" name="Google Shape;1130;p8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1" name="Google Shape;1131;p8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2" name="Google Shape;1132;p8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33" name="Google Shape;1133;p8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34" name="Google Shape;1134;p8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5" name="Google Shape;1135;p8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36" name="Google Shape;1136;p8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37" name="Google Shape;1137;p8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1138" name="Google Shape;1138;p8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139" name="Google Shape;1139;p87"/>
          <p:cNvSpPr/>
          <p:nvPr/>
        </p:nvSpPr>
        <p:spPr>
          <a:xfrm>
            <a:off x="889246" y="875496"/>
            <a:ext cx="387651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(六)範例 - gl.pixelStorei()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87"/>
          <p:cNvSpPr txBox="1"/>
          <p:nvPr/>
        </p:nvSpPr>
        <p:spPr>
          <a:xfrm>
            <a:off x="658626" y="1207531"/>
            <a:ext cx="8485374" cy="42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gl.pixelStorei(gl.UNPACK_FLIP_Y_WEBGL, true);  //gl.pixelStorei(gl.UNPACK_FLIP_Y_WEBGL, true);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41" name="Google Shape;114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280" y="1697457"/>
            <a:ext cx="3321898" cy="330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8001" y="1697457"/>
            <a:ext cx="3321898" cy="330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8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48" name="Google Shape;1148;p8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9" name="Google Shape;1149;p8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0" name="Google Shape;1150;p8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1" name="Google Shape;1151;p8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52" name="Google Shape;1152;p8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53" name="Google Shape;1153;p8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4" name="Google Shape;1154;p8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55" name="Google Shape;1155;p8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56" name="Google Shape;1156;p8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1157" name="Google Shape;1157;p8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158" name="Google Shape;1158;p88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88"/>
          <p:cNvSpPr txBox="1"/>
          <p:nvPr/>
        </p:nvSpPr>
        <p:spPr>
          <a:xfrm>
            <a:off x="248975" y="1252992"/>
            <a:ext cx="8547045" cy="377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要讓WebGL能將Texture顯示出來，有6個主要步驟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0.事前準備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在Shader的GLSL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Code加上儲存Texture的Uniform變數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2.確定Shader的GLSL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Code會正確地將Texel取出參與計算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可以設定Bool變數啟用或關閉Texture，用於第六步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設定Texture圖層與Bind要顯示的Texture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gl.activeTexture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、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gl.bindTexture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、 gl.uniform1i</a:t>
            </a:r>
            <a:endParaRPr dirty="0"/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Bind好包含所有頂點之Texture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Coordinate的Buffer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基本上每個頂點除了自己的座標位置之外還需要一個Texture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Coordinate</a:t>
            </a:r>
            <a:endParaRPr dirty="0"/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5.畫出來 :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gl.drawElements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If texture mapping is not required,  we can disable texture mapping by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boolean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variable defined in Step 2.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壹、Texture介紹</a:t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1619672" y="1635646"/>
            <a:ext cx="388867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一、Texture簡介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二、Texture使用方法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三、Mapping相關function</a:t>
            </a:r>
            <a:endParaRPr dirty="0"/>
          </a:p>
        </p:txBody>
      </p:sp>
      <p:sp>
        <p:nvSpPr>
          <p:cNvPr id="122" name="Google Shape;122;p3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6" name="Google Shape;121;p3"/>
          <p:cNvSpPr/>
          <p:nvPr/>
        </p:nvSpPr>
        <p:spPr>
          <a:xfrm>
            <a:off x="217592" y="3994798"/>
            <a:ext cx="4823800" cy="58473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dk1"/>
                </a:solidFill>
                <a:latin typeface="Microsoft JhengHei"/>
                <a:ea typeface="Microsoft JhengHei"/>
                <a:sym typeface="Microsoft JhengHei"/>
              </a:rPr>
              <a:t>前幾次</a:t>
            </a:r>
            <a:r>
              <a:rPr lang="zh-TW" altLang="en-US" sz="1600" dirty="0" smtClean="0">
                <a:solidFill>
                  <a:schemeClr val="dk1"/>
                </a:solidFill>
                <a:latin typeface="Microsoft JhengHei"/>
                <a:ea typeface="Microsoft JhengHei"/>
                <a:sym typeface="Microsoft JhengHei"/>
              </a:rPr>
              <a:t>課程都是將物體塗上單一顏色或漸層色彩</a:t>
            </a:r>
            <a:endParaRPr lang="en-US" altLang="zh-TW" sz="1600" dirty="0" smtClean="0">
              <a:solidFill>
                <a:schemeClr val="dk1"/>
              </a:solidFill>
              <a:latin typeface="Microsoft JhengHei"/>
              <a:ea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dk1"/>
                </a:solidFill>
                <a:latin typeface="Microsoft JhengHei"/>
                <a:ea typeface="Microsoft JhengHei"/>
                <a:sym typeface="Microsoft JhengHei"/>
              </a:rPr>
              <a:t>這次要教同學如何</a:t>
            </a:r>
            <a:r>
              <a:rPr lang="zh-TW" altLang="en-US" sz="1600" dirty="0">
                <a:solidFill>
                  <a:schemeClr val="dk1"/>
                </a:solidFill>
                <a:latin typeface="Microsoft JhengHei"/>
                <a:ea typeface="Microsoft JhengHei"/>
                <a:sym typeface="Microsoft JhengHei"/>
              </a:rPr>
              <a:t>塗</a:t>
            </a:r>
            <a:r>
              <a:rPr lang="zh-TW" altLang="en-US" sz="1600" dirty="0" smtClean="0">
                <a:solidFill>
                  <a:schemeClr val="dk1"/>
                </a:solidFill>
                <a:latin typeface="Microsoft JhengHei"/>
                <a:ea typeface="Microsoft JhengHei"/>
                <a:sym typeface="Microsoft JhengHei"/>
              </a:rPr>
              <a:t>上其他圖片的顏色</a:t>
            </a:r>
            <a:endParaRPr sz="1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4" name="Google Shape;1164;p8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65" name="Google Shape;1165;p8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6" name="Google Shape;1166;p8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7" name="Google Shape;1167;p8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8" name="Google Shape;1168;p8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69" name="Google Shape;1169;p8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70" name="Google Shape;1170;p8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1" name="Google Shape;1171;p8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72" name="Google Shape;1172;p8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73" name="Google Shape;1173;p8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174" name="Google Shape;1174;p8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175" name="Google Shape;1175;p89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89"/>
          <p:cNvSpPr txBox="1"/>
          <p:nvPr/>
        </p:nvSpPr>
        <p:spPr>
          <a:xfrm>
            <a:off x="950466" y="1913375"/>
            <a:ext cx="1485496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 事前準備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7" name="Google Shape;1177;p89"/>
          <p:cNvSpPr/>
          <p:nvPr/>
        </p:nvSpPr>
        <p:spPr>
          <a:xfrm>
            <a:off x="2435962" y="1913375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要先把texture coordinate buffer的給好所有頂點的texture coordinate值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範例：本例將這個步驟放在initBuffer()函數中，於下一頁說明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9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183" name="Google Shape;1183;p9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4" name="Google Shape;1184;p9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5" name="Google Shape;1185;p9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6" name="Google Shape;1186;p9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87" name="Google Shape;1187;p9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188" name="Google Shape;1188;p9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9" name="Google Shape;1189;p9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90" name="Google Shape;1190;p9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191" name="Google Shape;1191;p9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1192" name="Google Shape;1192;p9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193" name="Google Shape;1193;p90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90"/>
          <p:cNvSpPr txBox="1"/>
          <p:nvPr/>
        </p:nvSpPr>
        <p:spPr>
          <a:xfrm>
            <a:off x="593304" y="1497370"/>
            <a:ext cx="2779003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 事前準備- initBuffer()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5" name="Google Shape;1195;p90"/>
          <p:cNvSpPr txBox="1"/>
          <p:nvPr/>
        </p:nvSpPr>
        <p:spPr>
          <a:xfrm>
            <a:off x="0" y="1967763"/>
            <a:ext cx="4286707" cy="277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這裡定義了一個新的buffer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coordinate buffer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由於不使用顏色上色，因此移除了立方體頂點的顏色緩衝器。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coordinate buffer中，要指定好每個頂點的Texture Coordinate，以便將Texture Mappping到Surface上。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96" name="Google Shape;1196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4295" y="-1088"/>
            <a:ext cx="4967510" cy="514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9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02" name="Google Shape;1202;p9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3" name="Google Shape;1203;p9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4" name="Google Shape;1204;p9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5" name="Google Shape;1205;p9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06" name="Google Shape;1206;p9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07" name="Google Shape;1207;p9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8" name="Google Shape;1208;p9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9" name="Google Shape;1209;p9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10" name="Google Shape;1210;p9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1211" name="Google Shape;1211;p9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212" name="Google Shape;1212;p91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91"/>
          <p:cNvSpPr txBox="1"/>
          <p:nvPr/>
        </p:nvSpPr>
        <p:spPr>
          <a:xfrm>
            <a:off x="4880013" y="906274"/>
            <a:ext cx="3064295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複習Texture Coordinate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14" name="Google Shape;1214;p91"/>
          <p:cNvGrpSpPr/>
          <p:nvPr/>
        </p:nvGrpSpPr>
        <p:grpSpPr>
          <a:xfrm>
            <a:off x="186406" y="2090953"/>
            <a:ext cx="4080445" cy="2849277"/>
            <a:chOff x="429506" y="2437333"/>
            <a:chExt cx="5213838" cy="3640698"/>
          </a:xfrm>
        </p:grpSpPr>
        <p:pic>
          <p:nvPicPr>
            <p:cNvPr id="1215" name="Google Shape;1215;p9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2662" y="3081722"/>
              <a:ext cx="2955828" cy="27475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16" name="Google Shape;1216;p91"/>
            <p:cNvCxnSpPr/>
            <p:nvPr/>
          </p:nvCxnSpPr>
          <p:spPr>
            <a:xfrm rot="10800000" flipH="1">
              <a:off x="1072662" y="2901462"/>
              <a:ext cx="2955828" cy="8792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217" name="Google Shape;1217;p91"/>
            <p:cNvCxnSpPr/>
            <p:nvPr/>
          </p:nvCxnSpPr>
          <p:spPr>
            <a:xfrm>
              <a:off x="4264269" y="3081722"/>
              <a:ext cx="0" cy="2747577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218" name="Google Shape;1218;p91"/>
            <p:cNvSpPr txBox="1"/>
            <p:nvPr/>
          </p:nvSpPr>
          <p:spPr>
            <a:xfrm>
              <a:off x="2162908" y="2437333"/>
              <a:ext cx="1380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120 px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91"/>
            <p:cNvSpPr txBox="1"/>
            <p:nvPr/>
          </p:nvSpPr>
          <p:spPr>
            <a:xfrm>
              <a:off x="4262952" y="4270844"/>
              <a:ext cx="1380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 px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91"/>
            <p:cNvSpPr txBox="1"/>
            <p:nvPr/>
          </p:nvSpPr>
          <p:spPr>
            <a:xfrm>
              <a:off x="429506" y="5708699"/>
              <a:ext cx="8147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(0, 0)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91"/>
            <p:cNvSpPr txBox="1"/>
            <p:nvPr/>
          </p:nvSpPr>
          <p:spPr>
            <a:xfrm>
              <a:off x="3951994" y="2785051"/>
              <a:ext cx="14728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(120, 100)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91"/>
            <p:cNvSpPr txBox="1"/>
            <p:nvPr/>
          </p:nvSpPr>
          <p:spPr>
            <a:xfrm>
              <a:off x="1965835" y="4280240"/>
              <a:ext cx="1118800" cy="393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(60, 50)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3" name="Google Shape;1223;p91"/>
          <p:cNvSpPr txBox="1"/>
          <p:nvPr/>
        </p:nvSpPr>
        <p:spPr>
          <a:xfrm>
            <a:off x="595777" y="1347282"/>
            <a:ext cx="6520891" cy="61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s, t, p, q 基本數值範圍在0到1之間，可以看作是一個比例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4" name="Google Shape;1224;p91"/>
          <p:cNvSpPr txBox="1"/>
          <p:nvPr/>
        </p:nvSpPr>
        <p:spPr>
          <a:xfrm>
            <a:off x="4139213" y="1853139"/>
            <a:ext cx="4713613" cy="311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計算方式為以該比例對應原圖座標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例如(s, t) = (0.5, 0.5)意味著圖像的中心點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數值不在[0,1]範圍內的話則依不同模式會有不同算法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 ”重複模式” 會取其小數部分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 4.7 則會去找圖像相對 0.7 的位置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GL提供三種模式  </a:t>
            </a:r>
            <a:endParaRPr sz="12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GL_CLAMP_TO_EDGE </a:t>
            </a:r>
            <a:endParaRPr sz="12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GL_MIRRORED_REPEAT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GL_REPEAT </a:t>
            </a:r>
            <a:endParaRPr sz="12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9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30" name="Google Shape;1230;p9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1" name="Google Shape;1231;p9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2" name="Google Shape;1232;p9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3" name="Google Shape;1233;p9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34" name="Google Shape;1234;p9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35" name="Google Shape;1235;p9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6" name="Google Shape;1236;p9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37" name="Google Shape;1237;p9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38" name="Google Shape;1238;p9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1239" name="Google Shape;1239;p9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240" name="Google Shape;1240;p92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92"/>
          <p:cNvSpPr txBox="1"/>
          <p:nvPr/>
        </p:nvSpPr>
        <p:spPr>
          <a:xfrm>
            <a:off x="4880013" y="906274"/>
            <a:ext cx="3064295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複習Texture Coordinate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2" name="Google Shape;1242;p92"/>
          <p:cNvSpPr txBox="1"/>
          <p:nvPr/>
        </p:nvSpPr>
        <p:spPr>
          <a:xfrm>
            <a:off x="595777" y="1347282"/>
            <a:ext cx="6520891" cy="111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然後會根據 s, t… 去查出對應原圖的材質像素 (Texel)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Assign到螢幕像素上 (Pixel)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Texel轉換成Pixel，會經由GL流程 (渲染、內插…etc.)</a:t>
            </a:r>
            <a:endParaRPr/>
          </a:p>
        </p:txBody>
      </p:sp>
      <p:grpSp>
        <p:nvGrpSpPr>
          <p:cNvPr id="1243" name="Google Shape;1243;p92"/>
          <p:cNvGrpSpPr/>
          <p:nvPr/>
        </p:nvGrpSpPr>
        <p:grpSpPr>
          <a:xfrm>
            <a:off x="451148" y="2716276"/>
            <a:ext cx="2050651" cy="1939835"/>
            <a:chOff x="9346431" y="2310504"/>
            <a:chExt cx="2433193" cy="2301705"/>
          </a:xfrm>
        </p:grpSpPr>
        <p:pic>
          <p:nvPicPr>
            <p:cNvPr id="1244" name="Google Shape;1244;p9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6790" y="2310504"/>
              <a:ext cx="2072474" cy="1926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5" name="Google Shape;1245;p92"/>
            <p:cNvSpPr txBox="1"/>
            <p:nvPr/>
          </p:nvSpPr>
          <p:spPr>
            <a:xfrm>
              <a:off x="9346431" y="4304432"/>
              <a:ext cx="243319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原圖 </a:t>
              </a:r>
              <a:r>
                <a:rPr lang="en-US" sz="1400" b="0" i="0" u="none" strike="noStrike" cap="none">
                  <a:solidFill>
                    <a:srgbClr val="D8D8D8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河豚紗枝</a:t>
              </a:r>
              <a:endParaRPr sz="1400" b="0" i="0" u="none" strike="noStrike" cap="none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46" name="Google Shape;1246;p92"/>
          <p:cNvGrpSpPr/>
          <p:nvPr/>
        </p:nvGrpSpPr>
        <p:grpSpPr>
          <a:xfrm>
            <a:off x="2794567" y="2642542"/>
            <a:ext cx="3011622" cy="2297688"/>
            <a:chOff x="4702884" y="3343835"/>
            <a:chExt cx="4198072" cy="3202878"/>
          </a:xfrm>
        </p:grpSpPr>
        <p:pic>
          <p:nvPicPr>
            <p:cNvPr id="1247" name="Google Shape;1247;p9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60567" y="4931078"/>
              <a:ext cx="1738091" cy="1615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" name="Google Shape;1248;p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60567" y="3343835"/>
              <a:ext cx="3440389" cy="319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9" name="Google Shape;1249;p92"/>
            <p:cNvSpPr txBox="1"/>
            <p:nvPr/>
          </p:nvSpPr>
          <p:spPr>
            <a:xfrm>
              <a:off x="4702884" y="3343835"/>
              <a:ext cx="1183309" cy="429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(s, t) =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0" name="Google Shape;1250;p92"/>
          <p:cNvGrpSpPr/>
          <p:nvPr/>
        </p:nvGrpSpPr>
        <p:grpSpPr>
          <a:xfrm>
            <a:off x="6243210" y="2320989"/>
            <a:ext cx="2461269" cy="1965446"/>
            <a:chOff x="1568824" y="3736317"/>
            <a:chExt cx="3357416" cy="2681061"/>
          </a:xfrm>
        </p:grpSpPr>
        <p:pic>
          <p:nvPicPr>
            <p:cNvPr id="1251" name="Google Shape;1251;p9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68824" y="3890803"/>
              <a:ext cx="3357416" cy="252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9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6377" y="4067008"/>
              <a:ext cx="2583342" cy="2109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3" name="Google Shape;1253;p92"/>
            <p:cNvSpPr txBox="1"/>
            <p:nvPr/>
          </p:nvSpPr>
          <p:spPr>
            <a:xfrm>
              <a:off x="2220063" y="3736317"/>
              <a:ext cx="1391888" cy="4198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(s, t) =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9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59" name="Google Shape;1259;p9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0" name="Google Shape;1260;p9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1" name="Google Shape;1261;p9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2" name="Google Shape;1262;p9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263" name="Google Shape;1263;p9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264" name="Google Shape;1264;p9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5" name="Google Shape;1265;p9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66" name="Google Shape;1266;p9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67" name="Google Shape;1267;p9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268" name="Google Shape;1268;p9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269" name="Google Shape;1269;p93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93"/>
          <p:cNvSpPr txBox="1"/>
          <p:nvPr/>
        </p:nvSpPr>
        <p:spPr>
          <a:xfrm>
            <a:off x="4880013" y="906274"/>
            <a:ext cx="3064295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複習Texture Coordinate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1" name="Google Shape;1271;p93"/>
          <p:cNvSpPr txBox="1"/>
          <p:nvPr/>
        </p:nvSpPr>
        <p:spPr>
          <a:xfrm>
            <a:off x="77150" y="1210683"/>
            <a:ext cx="6630888" cy="286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sampler 2D (s, t, 0, 1)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sampler 3D (s, t, p, 1)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以上代表的皆是一個點座標 (齊次座標為1)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如果是一個向量呢? (s, t, p, 0)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sampler Cube (s, t, p, 0)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這也一個texture 2D，但包含六個面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其代表將向量放到立方體中間會後，指到表面上的Texel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72" name="Google Shape;1272;p93"/>
          <p:cNvGrpSpPr/>
          <p:nvPr/>
        </p:nvGrpSpPr>
        <p:grpSpPr>
          <a:xfrm>
            <a:off x="5562176" y="1416789"/>
            <a:ext cx="1700115" cy="1718979"/>
            <a:chOff x="7260723" y="1220923"/>
            <a:chExt cx="2431677" cy="2458658"/>
          </a:xfrm>
        </p:grpSpPr>
        <p:pic>
          <p:nvPicPr>
            <p:cNvPr id="1273" name="Google Shape;1273;p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60723" y="1220923"/>
              <a:ext cx="2429435" cy="2429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4" name="Google Shape;1274;p9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62965" y="1220923"/>
              <a:ext cx="2429435" cy="2429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9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60723" y="1220923"/>
              <a:ext cx="2429435" cy="242943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76" name="Google Shape;1276;p93"/>
            <p:cNvCxnSpPr/>
            <p:nvPr/>
          </p:nvCxnSpPr>
          <p:spPr>
            <a:xfrm>
              <a:off x="8625255" y="2664069"/>
              <a:ext cx="175846" cy="17584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7" name="Google Shape;1277;p93"/>
            <p:cNvCxnSpPr/>
            <p:nvPr/>
          </p:nvCxnSpPr>
          <p:spPr>
            <a:xfrm rot="10800000" flipH="1">
              <a:off x="8765932" y="2839916"/>
              <a:ext cx="35169" cy="5363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8" name="Google Shape;1278;p93"/>
            <p:cNvCxnSpPr/>
            <p:nvPr/>
          </p:nvCxnSpPr>
          <p:spPr>
            <a:xfrm flipH="1">
              <a:off x="8033657" y="2664069"/>
              <a:ext cx="591600" cy="14444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9" name="Google Shape;1279;p93"/>
            <p:cNvCxnSpPr/>
            <p:nvPr/>
          </p:nvCxnSpPr>
          <p:spPr>
            <a:xfrm>
              <a:off x="8033657" y="2812143"/>
              <a:ext cx="43543" cy="6023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0" name="Google Shape;1280;p93"/>
            <p:cNvCxnSpPr/>
            <p:nvPr/>
          </p:nvCxnSpPr>
          <p:spPr>
            <a:xfrm flipH="1">
              <a:off x="8171543" y="2839915"/>
              <a:ext cx="629560" cy="21534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1" name="Google Shape;1281;p93"/>
            <p:cNvCxnSpPr/>
            <p:nvPr/>
          </p:nvCxnSpPr>
          <p:spPr>
            <a:xfrm>
              <a:off x="8037286" y="2812143"/>
              <a:ext cx="134257" cy="2431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82" name="Google Shape;1282;p93"/>
            <p:cNvSpPr/>
            <p:nvPr/>
          </p:nvSpPr>
          <p:spPr>
            <a:xfrm>
              <a:off x="8554916" y="2611315"/>
              <a:ext cx="123092" cy="114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93"/>
            <p:cNvSpPr txBox="1"/>
            <p:nvPr/>
          </p:nvSpPr>
          <p:spPr>
            <a:xfrm>
              <a:off x="8667493" y="3233416"/>
              <a:ext cx="5978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93"/>
            <p:cNvSpPr txBox="1"/>
            <p:nvPr/>
          </p:nvSpPr>
          <p:spPr>
            <a:xfrm>
              <a:off x="7867996" y="3310249"/>
              <a:ext cx="5978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93"/>
            <p:cNvSpPr txBox="1"/>
            <p:nvPr/>
          </p:nvSpPr>
          <p:spPr>
            <a:xfrm>
              <a:off x="8136913" y="2900730"/>
              <a:ext cx="5978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93"/>
          <p:cNvGrpSpPr/>
          <p:nvPr/>
        </p:nvGrpSpPr>
        <p:grpSpPr>
          <a:xfrm>
            <a:off x="7424309" y="1636751"/>
            <a:ext cx="1428517" cy="1479694"/>
            <a:chOff x="9816095" y="1621937"/>
            <a:chExt cx="1982232" cy="2053247"/>
          </a:xfrm>
        </p:grpSpPr>
        <p:pic>
          <p:nvPicPr>
            <p:cNvPr id="1287" name="Google Shape;1287;p9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44019" y="1621937"/>
              <a:ext cx="1754309" cy="1754309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288" name="Google Shape;1288;p93"/>
            <p:cNvCxnSpPr/>
            <p:nvPr/>
          </p:nvCxnSpPr>
          <p:spPr>
            <a:xfrm rot="10800000">
              <a:off x="10559562" y="2721219"/>
              <a:ext cx="0" cy="63744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9" name="Google Shape;1289;p93"/>
            <p:cNvCxnSpPr/>
            <p:nvPr/>
          </p:nvCxnSpPr>
          <p:spPr>
            <a:xfrm rot="10800000">
              <a:off x="10041777" y="2721219"/>
              <a:ext cx="517785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90" name="Google Shape;1290;p93"/>
            <p:cNvSpPr txBox="1"/>
            <p:nvPr/>
          </p:nvSpPr>
          <p:spPr>
            <a:xfrm>
              <a:off x="10443712" y="3305852"/>
              <a:ext cx="5978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93"/>
            <p:cNvSpPr txBox="1"/>
            <p:nvPr/>
          </p:nvSpPr>
          <p:spPr>
            <a:xfrm>
              <a:off x="9816095" y="2531398"/>
              <a:ext cx="5978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93"/>
            <p:cNvSpPr/>
            <p:nvPr/>
          </p:nvSpPr>
          <p:spPr>
            <a:xfrm>
              <a:off x="10488709" y="2664069"/>
              <a:ext cx="123092" cy="114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p93"/>
          <p:cNvGrpSpPr/>
          <p:nvPr/>
        </p:nvGrpSpPr>
        <p:grpSpPr>
          <a:xfrm>
            <a:off x="1563205" y="3567589"/>
            <a:ext cx="6011955" cy="1451515"/>
            <a:chOff x="2044831" y="4899110"/>
            <a:chExt cx="7857652" cy="1897136"/>
          </a:xfrm>
        </p:grpSpPr>
        <p:pic>
          <p:nvPicPr>
            <p:cNvPr id="1294" name="Google Shape;1294;p9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44831" y="4899110"/>
              <a:ext cx="1965161" cy="1897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9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712392" y="4956222"/>
              <a:ext cx="2001446" cy="1782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6" name="Google Shape;1296;p93"/>
            <p:cNvSpPr txBox="1"/>
            <p:nvPr/>
          </p:nvSpPr>
          <p:spPr>
            <a:xfrm>
              <a:off x="5206188" y="4972620"/>
              <a:ext cx="5978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top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3"/>
            <p:cNvSpPr txBox="1"/>
            <p:nvPr/>
          </p:nvSpPr>
          <p:spPr>
            <a:xfrm>
              <a:off x="4634116" y="5610324"/>
              <a:ext cx="6448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left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93"/>
            <p:cNvSpPr txBox="1"/>
            <p:nvPr/>
          </p:nvSpPr>
          <p:spPr>
            <a:xfrm>
              <a:off x="5106063" y="5619752"/>
              <a:ext cx="785226" cy="362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93"/>
            <p:cNvSpPr txBox="1"/>
            <p:nvPr/>
          </p:nvSpPr>
          <p:spPr>
            <a:xfrm>
              <a:off x="5642339" y="5629178"/>
              <a:ext cx="819220" cy="362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3"/>
            <p:cNvSpPr txBox="1"/>
            <p:nvPr/>
          </p:nvSpPr>
          <p:spPr>
            <a:xfrm>
              <a:off x="6139111" y="5630879"/>
              <a:ext cx="761309" cy="362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3"/>
            <p:cNvSpPr txBox="1"/>
            <p:nvPr/>
          </p:nvSpPr>
          <p:spPr>
            <a:xfrm>
              <a:off x="4845377" y="6311748"/>
              <a:ext cx="12160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bottom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2" name="Google Shape;1302;p9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111824" y="5021070"/>
              <a:ext cx="1790659" cy="1660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3" name="Google Shape;1303;p93"/>
            <p:cNvSpPr/>
            <p:nvPr/>
          </p:nvSpPr>
          <p:spPr>
            <a:xfrm>
              <a:off x="6900421" y="5794990"/>
              <a:ext cx="933253" cy="51675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oogle Shape;1308;p9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09" name="Google Shape;1309;p9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0" name="Google Shape;1310;p9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1" name="Google Shape;1311;p9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2" name="Google Shape;1312;p9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13" name="Google Shape;1313;p9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14" name="Google Shape;1314;p9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5" name="Google Shape;1315;p9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6" name="Google Shape;1316;p9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17" name="Google Shape;1317;p9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318" name="Google Shape;1318;p9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319" name="Google Shape;1319;p94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94"/>
          <p:cNvSpPr txBox="1"/>
          <p:nvPr/>
        </p:nvSpPr>
        <p:spPr>
          <a:xfrm>
            <a:off x="791072" y="1389179"/>
            <a:ext cx="1249869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1-1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1" name="Google Shape;1321;p94"/>
          <p:cNvSpPr/>
          <p:nvPr/>
        </p:nvSpPr>
        <p:spPr>
          <a:xfrm>
            <a:off x="2040941" y="1389138"/>
            <a:ext cx="58993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在Shader的GLSL Code加上儲存Texture的Uniform變數</a:t>
            </a:r>
            <a:endParaRPr/>
          </a:p>
        </p:txBody>
      </p:sp>
      <p:grpSp>
        <p:nvGrpSpPr>
          <p:cNvPr id="1322" name="Google Shape;1322;p94"/>
          <p:cNvGrpSpPr/>
          <p:nvPr/>
        </p:nvGrpSpPr>
        <p:grpSpPr>
          <a:xfrm>
            <a:off x="889246" y="1850413"/>
            <a:ext cx="7351442" cy="2564950"/>
            <a:chOff x="838200" y="2176008"/>
            <a:chExt cx="9577647" cy="3341683"/>
          </a:xfrm>
        </p:grpSpPr>
        <p:pic>
          <p:nvPicPr>
            <p:cNvPr id="1323" name="Google Shape;1323;p9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2176008"/>
              <a:ext cx="9577647" cy="3341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4" name="Google Shape;1324;p94"/>
            <p:cNvSpPr/>
            <p:nvPr/>
          </p:nvSpPr>
          <p:spPr>
            <a:xfrm>
              <a:off x="1081455" y="2645410"/>
              <a:ext cx="4173093" cy="28067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94"/>
            <p:cNvSpPr/>
            <p:nvPr/>
          </p:nvSpPr>
          <p:spPr>
            <a:xfrm>
              <a:off x="1081455" y="3948546"/>
              <a:ext cx="3965900" cy="266008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94"/>
            <p:cNvSpPr/>
            <p:nvPr/>
          </p:nvSpPr>
          <p:spPr>
            <a:xfrm>
              <a:off x="1185052" y="4815385"/>
              <a:ext cx="3985464" cy="2720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7" name="Google Shape;1327;p94"/>
          <p:cNvSpPr txBox="1"/>
          <p:nvPr/>
        </p:nvSpPr>
        <p:spPr>
          <a:xfrm>
            <a:off x="889246" y="4506432"/>
            <a:ext cx="7450082" cy="569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這裡所做的就是將紋理(Textures)座標設為頂點(Vertex)屬性(Attributes)，然後以 varying 變量的形式直接從頂點著色器(Vertex Shader)輸出。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9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33" name="Google Shape;1333;p9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4" name="Google Shape;1334;p9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5" name="Google Shape;1335;p9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6" name="Google Shape;1336;p9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37" name="Google Shape;1337;p9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38" name="Google Shape;1338;p9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39" name="Google Shape;1339;p9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0" name="Google Shape;1340;p9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41" name="Google Shape;1341;p9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1342" name="Google Shape;1342;p9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343" name="Google Shape;1343;p95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95"/>
          <p:cNvSpPr txBox="1"/>
          <p:nvPr/>
        </p:nvSpPr>
        <p:spPr>
          <a:xfrm>
            <a:off x="4894899" y="906274"/>
            <a:ext cx="3007570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複習texture coordinate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45" name="Google Shape;1345;p95"/>
          <p:cNvGrpSpPr/>
          <p:nvPr/>
        </p:nvGrpSpPr>
        <p:grpSpPr>
          <a:xfrm>
            <a:off x="179154" y="1571336"/>
            <a:ext cx="8781684" cy="2957828"/>
            <a:chOff x="838200" y="1825625"/>
            <a:chExt cx="10216662" cy="3441154"/>
          </a:xfrm>
        </p:grpSpPr>
        <p:sp>
          <p:nvSpPr>
            <p:cNvPr id="1346" name="Google Shape;1346;p95"/>
            <p:cNvSpPr/>
            <p:nvPr/>
          </p:nvSpPr>
          <p:spPr>
            <a:xfrm>
              <a:off x="838200" y="1825625"/>
              <a:ext cx="2678723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(s, t, p, q)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7" name="Google Shape;1347;p95"/>
            <p:cNvSpPr/>
            <p:nvPr/>
          </p:nvSpPr>
          <p:spPr>
            <a:xfrm>
              <a:off x="4774223" y="1825625"/>
              <a:ext cx="2391508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Map Sampling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(x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y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z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w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8" name="Google Shape;1348;p95"/>
            <p:cNvSpPr/>
            <p:nvPr/>
          </p:nvSpPr>
          <p:spPr>
            <a:xfrm>
              <a:off x="8423031" y="1825625"/>
              <a:ext cx="2631831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Image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(x, y, z, w)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49" name="Google Shape;1349;p95"/>
            <p:cNvSpPr/>
            <p:nvPr/>
          </p:nvSpPr>
          <p:spPr>
            <a:xfrm>
              <a:off x="8423031" y="3561556"/>
              <a:ext cx="2631831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Image Color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0" name="Google Shape;1350;p95"/>
            <p:cNvSpPr/>
            <p:nvPr/>
          </p:nvSpPr>
          <p:spPr>
            <a:xfrm>
              <a:off x="3516923" y="2194902"/>
              <a:ext cx="1257300" cy="465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51" name="Google Shape;1351;p95"/>
            <p:cNvCxnSpPr>
              <a:stCxn id="1347" idx="2"/>
            </p:cNvCxnSpPr>
            <p:nvPr/>
          </p:nvCxnSpPr>
          <p:spPr>
            <a:xfrm>
              <a:off x="5969977" y="3030171"/>
              <a:ext cx="1797900" cy="1194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52" name="Google Shape;1352;p95"/>
            <p:cNvCxnSpPr>
              <a:stCxn id="1348" idx="1"/>
            </p:cNvCxnSpPr>
            <p:nvPr/>
          </p:nvCxnSpPr>
          <p:spPr>
            <a:xfrm flipH="1">
              <a:off x="7962531" y="2427898"/>
              <a:ext cx="460500" cy="1736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53" name="Google Shape;1353;p95"/>
            <p:cNvCxnSpPr>
              <a:stCxn id="1349" idx="1"/>
              <a:endCxn id="1354" idx="3"/>
            </p:cNvCxnSpPr>
            <p:nvPr/>
          </p:nvCxnSpPr>
          <p:spPr>
            <a:xfrm flipH="1">
              <a:off x="7286031" y="4163829"/>
              <a:ext cx="1137000" cy="491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54" name="Google Shape;1354;p95"/>
            <p:cNvSpPr/>
            <p:nvPr/>
          </p:nvSpPr>
          <p:spPr>
            <a:xfrm>
              <a:off x="4654061" y="4052582"/>
              <a:ext cx="2631831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Texel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5" name="Google Shape;1355;p95"/>
            <p:cNvSpPr txBox="1"/>
            <p:nvPr/>
          </p:nvSpPr>
          <p:spPr>
            <a:xfrm>
              <a:off x="5775080" y="3143744"/>
              <a:ext cx="1450731" cy="373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浮點數座標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6" name="Google Shape;1356;p95"/>
            <p:cNvSpPr txBox="1"/>
            <p:nvPr/>
          </p:nvSpPr>
          <p:spPr>
            <a:xfrm>
              <a:off x="7515223" y="3128419"/>
              <a:ext cx="1450731" cy="373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整數座標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7" name="Google Shape;1357;p95"/>
            <p:cNvSpPr/>
            <p:nvPr/>
          </p:nvSpPr>
          <p:spPr>
            <a:xfrm rot="10800000">
              <a:off x="3396761" y="4397012"/>
              <a:ext cx="1257300" cy="465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8" name="Google Shape;1358;p95"/>
            <p:cNvSpPr/>
            <p:nvPr/>
          </p:nvSpPr>
          <p:spPr>
            <a:xfrm>
              <a:off x="1362808" y="4062233"/>
              <a:ext cx="2064726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9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364" name="Google Shape;1364;p9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5" name="Google Shape;1365;p9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6" name="Google Shape;1366;p9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7" name="Google Shape;1367;p9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68" name="Google Shape;1368;p9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69" name="Google Shape;1369;p9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0" name="Google Shape;1370;p9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1" name="Google Shape;1371;p9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72" name="Google Shape;1372;p9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1373" name="Google Shape;1373;p9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374" name="Google Shape;1374;p96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96"/>
          <p:cNvSpPr txBox="1"/>
          <p:nvPr/>
        </p:nvSpPr>
        <p:spPr>
          <a:xfrm>
            <a:off x="4894899" y="906274"/>
            <a:ext cx="3007570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複習texture coordinate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76" name="Google Shape;1376;p96"/>
          <p:cNvGrpSpPr/>
          <p:nvPr/>
        </p:nvGrpSpPr>
        <p:grpSpPr>
          <a:xfrm>
            <a:off x="0" y="1352103"/>
            <a:ext cx="8906832" cy="3763496"/>
            <a:chOff x="51587" y="1825625"/>
            <a:chExt cx="11742567" cy="4961709"/>
          </a:xfrm>
        </p:grpSpPr>
        <p:pic>
          <p:nvPicPr>
            <p:cNvPr id="1377" name="Google Shape;1377;p9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28898" y="3791346"/>
              <a:ext cx="731583" cy="6096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8" name="Google Shape;1378;p96"/>
            <p:cNvSpPr/>
            <p:nvPr/>
          </p:nvSpPr>
          <p:spPr>
            <a:xfrm>
              <a:off x="838201" y="1825625"/>
              <a:ext cx="1836420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(s, t, p, q)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79" name="Google Shape;1379;p96"/>
            <p:cNvSpPr/>
            <p:nvPr/>
          </p:nvSpPr>
          <p:spPr>
            <a:xfrm>
              <a:off x="3053503" y="1827411"/>
              <a:ext cx="2082377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Map Sampling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(x</a:t>
              </a:r>
              <a:r>
                <a:rPr lang="en-US" sz="12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y</a:t>
              </a:r>
              <a:r>
                <a:rPr lang="en-US" sz="12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z</a:t>
              </a:r>
              <a:r>
                <a:rPr lang="en-US" sz="12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w</a:t>
              </a:r>
              <a:r>
                <a:rPr lang="en-US" sz="12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2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)</a:t>
              </a:r>
              <a:endPara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0" name="Google Shape;1380;p96"/>
            <p:cNvSpPr/>
            <p:nvPr/>
          </p:nvSpPr>
          <p:spPr>
            <a:xfrm>
              <a:off x="5567517" y="1825625"/>
              <a:ext cx="2631831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Image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(x, y, z, w)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1" name="Google Shape;1381;p96"/>
            <p:cNvSpPr/>
            <p:nvPr/>
          </p:nvSpPr>
          <p:spPr>
            <a:xfrm>
              <a:off x="8823959" y="1825625"/>
              <a:ext cx="2631831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Image Color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2" name="Google Shape;1382;p96"/>
            <p:cNvSpPr/>
            <p:nvPr/>
          </p:nvSpPr>
          <p:spPr>
            <a:xfrm>
              <a:off x="5937048" y="5303882"/>
              <a:ext cx="1221429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Texel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3" name="Google Shape;1383;p96"/>
            <p:cNvSpPr txBox="1"/>
            <p:nvPr/>
          </p:nvSpPr>
          <p:spPr>
            <a:xfrm>
              <a:off x="51587" y="3148933"/>
              <a:ext cx="2432242" cy="405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(0.335, 0.285)</a:t>
              </a:r>
              <a:endParaRPr sz="14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84" name="Google Shape;1384;p96"/>
            <p:cNvCxnSpPr>
              <a:stCxn id="1383" idx="3"/>
              <a:endCxn id="1385" idx="1"/>
            </p:cNvCxnSpPr>
            <p:nvPr/>
          </p:nvCxnSpPr>
          <p:spPr>
            <a:xfrm flipV="1">
              <a:off x="2483829" y="3331530"/>
              <a:ext cx="702123" cy="2026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85" name="Google Shape;1385;p96"/>
            <p:cNvSpPr txBox="1"/>
            <p:nvPr/>
          </p:nvSpPr>
          <p:spPr>
            <a:xfrm>
              <a:off x="3185952" y="3148935"/>
              <a:ext cx="1873681" cy="3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(40.2, 28.5)</a:t>
              </a:r>
              <a:endParaRPr sz="12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386" name="Google Shape;1386;p9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02209" y="3266669"/>
              <a:ext cx="1597038" cy="13682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7" name="Google Shape;1387;p96"/>
            <p:cNvSpPr/>
            <p:nvPr/>
          </p:nvSpPr>
          <p:spPr>
            <a:xfrm>
              <a:off x="5673832" y="3950811"/>
              <a:ext cx="140677" cy="137776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8" name="Google Shape;1388;p96"/>
            <p:cNvSpPr/>
            <p:nvPr/>
          </p:nvSpPr>
          <p:spPr>
            <a:xfrm>
              <a:off x="9498485" y="4318326"/>
              <a:ext cx="140677" cy="137776"/>
            </a:xfrm>
            <a:prstGeom prst="rect">
              <a:avLst/>
            </a:prstGeom>
            <a:solidFill>
              <a:srgbClr val="A0959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89" name="Google Shape;1389;p96"/>
            <p:cNvSpPr/>
            <p:nvPr/>
          </p:nvSpPr>
          <p:spPr>
            <a:xfrm>
              <a:off x="9498484" y="3368443"/>
              <a:ext cx="140677" cy="137776"/>
            </a:xfrm>
            <a:prstGeom prst="rect">
              <a:avLst/>
            </a:prstGeom>
            <a:solidFill>
              <a:srgbClr val="CECA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0" name="Google Shape;1390;p96"/>
            <p:cNvSpPr/>
            <p:nvPr/>
          </p:nvSpPr>
          <p:spPr>
            <a:xfrm>
              <a:off x="10653207" y="4311336"/>
              <a:ext cx="140677" cy="137776"/>
            </a:xfrm>
            <a:prstGeom prst="rect">
              <a:avLst/>
            </a:prstGeom>
            <a:solidFill>
              <a:srgbClr val="B2A8A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1" name="Google Shape;1391;p96"/>
            <p:cNvSpPr/>
            <p:nvPr/>
          </p:nvSpPr>
          <p:spPr>
            <a:xfrm>
              <a:off x="10653207" y="3364948"/>
              <a:ext cx="140677" cy="137776"/>
            </a:xfrm>
            <a:prstGeom prst="rect">
              <a:avLst/>
            </a:prstGeom>
            <a:solidFill>
              <a:srgbClr val="DCD5A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2" name="Google Shape;1392;p96"/>
            <p:cNvSpPr txBox="1"/>
            <p:nvPr/>
          </p:nvSpPr>
          <p:spPr>
            <a:xfrm>
              <a:off x="9375391" y="4378957"/>
              <a:ext cx="499697" cy="3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40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3" name="Google Shape;1393;p96"/>
            <p:cNvSpPr txBox="1"/>
            <p:nvPr/>
          </p:nvSpPr>
          <p:spPr>
            <a:xfrm>
              <a:off x="10483953" y="4380038"/>
              <a:ext cx="499697" cy="3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41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4" name="Google Shape;1394;p96"/>
            <p:cNvSpPr txBox="1"/>
            <p:nvPr/>
          </p:nvSpPr>
          <p:spPr>
            <a:xfrm>
              <a:off x="9050297" y="4194836"/>
              <a:ext cx="499697" cy="3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28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95" name="Google Shape;1395;p96"/>
            <p:cNvSpPr txBox="1"/>
            <p:nvPr/>
          </p:nvSpPr>
          <p:spPr>
            <a:xfrm>
              <a:off x="9050297" y="3266670"/>
              <a:ext cx="499697" cy="3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29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96" name="Google Shape;1396;p96"/>
            <p:cNvCxnSpPr/>
            <p:nvPr/>
          </p:nvCxnSpPr>
          <p:spPr>
            <a:xfrm rot="10800000">
              <a:off x="9498484" y="3143160"/>
              <a:ext cx="0" cy="130595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97" name="Google Shape;1397;p96"/>
            <p:cNvCxnSpPr/>
            <p:nvPr/>
          </p:nvCxnSpPr>
          <p:spPr>
            <a:xfrm>
              <a:off x="9498484" y="4456099"/>
              <a:ext cx="148516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98" name="Google Shape;1398;p96"/>
            <p:cNvSpPr/>
            <p:nvPr/>
          </p:nvSpPr>
          <p:spPr>
            <a:xfrm>
              <a:off x="9818284" y="3842718"/>
              <a:ext cx="117964" cy="130759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99" name="Google Shape;1399;p96"/>
            <p:cNvCxnSpPr/>
            <p:nvPr/>
          </p:nvCxnSpPr>
          <p:spPr>
            <a:xfrm rot="10800000" flipH="1">
              <a:off x="9625240" y="3979010"/>
              <a:ext cx="191479" cy="35327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00" name="Google Shape;1400;p96"/>
            <p:cNvCxnSpPr/>
            <p:nvPr/>
          </p:nvCxnSpPr>
          <p:spPr>
            <a:xfrm rot="10800000">
              <a:off x="9941297" y="3979010"/>
              <a:ext cx="721960" cy="34388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01" name="Google Shape;1401;p96"/>
            <p:cNvCxnSpPr/>
            <p:nvPr/>
          </p:nvCxnSpPr>
          <p:spPr>
            <a:xfrm>
              <a:off x="9628085" y="3491302"/>
              <a:ext cx="183651" cy="34818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02" name="Google Shape;1402;p96"/>
            <p:cNvCxnSpPr/>
            <p:nvPr/>
          </p:nvCxnSpPr>
          <p:spPr>
            <a:xfrm flipH="1">
              <a:off x="9941297" y="3487852"/>
              <a:ext cx="721959" cy="351631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03" name="Google Shape;1403;p96"/>
            <p:cNvSpPr txBox="1"/>
            <p:nvPr/>
          </p:nvSpPr>
          <p:spPr>
            <a:xfrm>
              <a:off x="7218644" y="3248714"/>
              <a:ext cx="122799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(40, 28)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4" name="Google Shape;1404;p96"/>
            <p:cNvSpPr txBox="1"/>
            <p:nvPr/>
          </p:nvSpPr>
          <p:spPr>
            <a:xfrm>
              <a:off x="7218643" y="3531050"/>
              <a:ext cx="122799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(41, 28)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5" name="Google Shape;1405;p96"/>
            <p:cNvSpPr txBox="1"/>
            <p:nvPr/>
          </p:nvSpPr>
          <p:spPr>
            <a:xfrm>
              <a:off x="7218643" y="3797444"/>
              <a:ext cx="122799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(40, 29)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6" name="Google Shape;1406;p96"/>
            <p:cNvSpPr txBox="1"/>
            <p:nvPr/>
          </p:nvSpPr>
          <p:spPr>
            <a:xfrm>
              <a:off x="7218642" y="4079780"/>
              <a:ext cx="122799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(41, 29)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7" name="Google Shape;1407;p96"/>
            <p:cNvSpPr/>
            <p:nvPr/>
          </p:nvSpPr>
          <p:spPr>
            <a:xfrm>
              <a:off x="3893820" y="4148458"/>
              <a:ext cx="200869" cy="146468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8" name="Google Shape;1408;p96"/>
            <p:cNvSpPr/>
            <p:nvPr/>
          </p:nvSpPr>
          <p:spPr>
            <a:xfrm rot="-650496">
              <a:off x="3924851" y="3456607"/>
              <a:ext cx="1451502" cy="499932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09" name="Google Shape;1409;p96"/>
            <p:cNvSpPr/>
            <p:nvPr/>
          </p:nvSpPr>
          <p:spPr>
            <a:xfrm rot="494169">
              <a:off x="5574162" y="4435070"/>
              <a:ext cx="4212670" cy="68841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410" name="Google Shape;1410;p9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61073" y="5238388"/>
              <a:ext cx="1265526" cy="1265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1" name="Google Shape;1411;p96"/>
            <p:cNvSpPr/>
            <p:nvPr/>
          </p:nvSpPr>
          <p:spPr>
            <a:xfrm>
              <a:off x="9989820" y="4634953"/>
              <a:ext cx="373380" cy="55801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412" name="Google Shape;1412;p96"/>
            <p:cNvCxnSpPr/>
            <p:nvPr/>
          </p:nvCxnSpPr>
          <p:spPr>
            <a:xfrm rot="10800000">
              <a:off x="9556637" y="5052060"/>
              <a:ext cx="0" cy="143564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13" name="Google Shape;1413;p96"/>
            <p:cNvCxnSpPr/>
            <p:nvPr/>
          </p:nvCxnSpPr>
          <p:spPr>
            <a:xfrm>
              <a:off x="9556637" y="6494693"/>
              <a:ext cx="148516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14" name="Google Shape;1414;p96"/>
            <p:cNvSpPr/>
            <p:nvPr/>
          </p:nvSpPr>
          <p:spPr>
            <a:xfrm>
              <a:off x="9818284" y="5795237"/>
              <a:ext cx="117964" cy="130759"/>
            </a:xfrm>
            <a:prstGeom prst="rect">
              <a:avLst/>
            </a:prstGeom>
            <a:solidFill>
              <a:srgbClr val="BCB29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5" name="Google Shape;1415;p96"/>
            <p:cNvSpPr/>
            <p:nvPr/>
          </p:nvSpPr>
          <p:spPr>
            <a:xfrm>
              <a:off x="8250949" y="5719067"/>
              <a:ext cx="1483684" cy="29073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6" name="Google Shape;1416;p96"/>
            <p:cNvSpPr/>
            <p:nvPr/>
          </p:nvSpPr>
          <p:spPr>
            <a:xfrm>
              <a:off x="7550275" y="5552812"/>
              <a:ext cx="530238" cy="587750"/>
            </a:xfrm>
            <a:prstGeom prst="rect">
              <a:avLst/>
            </a:prstGeom>
            <a:solidFill>
              <a:srgbClr val="BCB29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7" name="Google Shape;1417;p96"/>
            <p:cNvSpPr txBox="1"/>
            <p:nvPr/>
          </p:nvSpPr>
          <p:spPr>
            <a:xfrm>
              <a:off x="7218642" y="6107215"/>
              <a:ext cx="122799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Texel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8" name="Google Shape;1418;p96"/>
            <p:cNvSpPr txBox="1"/>
            <p:nvPr/>
          </p:nvSpPr>
          <p:spPr>
            <a:xfrm>
              <a:off x="10158785" y="4743986"/>
              <a:ext cx="16353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雙線性內插</a:t>
              </a:r>
              <a:endParaRPr/>
            </a:p>
          </p:txBody>
        </p:sp>
        <p:sp>
          <p:nvSpPr>
            <p:cNvPr id="1419" name="Google Shape;1419;p96"/>
            <p:cNvSpPr txBox="1"/>
            <p:nvPr/>
          </p:nvSpPr>
          <p:spPr>
            <a:xfrm>
              <a:off x="9436551" y="6422145"/>
              <a:ext cx="499697" cy="3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40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0" name="Google Shape;1420;p96"/>
            <p:cNvSpPr txBox="1"/>
            <p:nvPr/>
          </p:nvSpPr>
          <p:spPr>
            <a:xfrm>
              <a:off x="10591831" y="6422145"/>
              <a:ext cx="499697" cy="3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41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1" name="Google Shape;1421;p96"/>
            <p:cNvSpPr txBox="1"/>
            <p:nvPr/>
          </p:nvSpPr>
          <p:spPr>
            <a:xfrm>
              <a:off x="9111457" y="6238025"/>
              <a:ext cx="499697" cy="3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28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2" name="Google Shape;1422;p96"/>
            <p:cNvSpPr txBox="1"/>
            <p:nvPr/>
          </p:nvSpPr>
          <p:spPr>
            <a:xfrm>
              <a:off x="9125542" y="5087243"/>
              <a:ext cx="499697" cy="3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29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3" name="Google Shape;1423;p96"/>
            <p:cNvSpPr txBox="1"/>
            <p:nvPr/>
          </p:nvSpPr>
          <p:spPr>
            <a:xfrm>
              <a:off x="575173" y="3470151"/>
              <a:ext cx="2248039" cy="3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Coordinate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4" name="Google Shape;1424;p96"/>
            <p:cNvSpPr txBox="1"/>
            <p:nvPr/>
          </p:nvSpPr>
          <p:spPr>
            <a:xfrm>
              <a:off x="6591894" y="4522207"/>
              <a:ext cx="28236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Image Coordinate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5" name="Google Shape;1425;p96"/>
            <p:cNvSpPr/>
            <p:nvPr/>
          </p:nvSpPr>
          <p:spPr>
            <a:xfrm rot="2341607">
              <a:off x="1037530" y="3689558"/>
              <a:ext cx="1119826" cy="1071612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6" name="Google Shape;1426;p96"/>
            <p:cNvSpPr/>
            <p:nvPr/>
          </p:nvSpPr>
          <p:spPr>
            <a:xfrm>
              <a:off x="1394370" y="4276383"/>
              <a:ext cx="149453" cy="165664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7" name="Google Shape;1427;p96"/>
            <p:cNvSpPr/>
            <p:nvPr/>
          </p:nvSpPr>
          <p:spPr>
            <a:xfrm>
              <a:off x="770007" y="4197582"/>
              <a:ext cx="156453" cy="15645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8" name="Google Shape;1428;p96"/>
            <p:cNvSpPr/>
            <p:nvPr/>
          </p:nvSpPr>
          <p:spPr>
            <a:xfrm>
              <a:off x="1612941" y="4912917"/>
              <a:ext cx="156453" cy="15645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29" name="Google Shape;1429;p96"/>
            <p:cNvSpPr/>
            <p:nvPr/>
          </p:nvSpPr>
          <p:spPr>
            <a:xfrm>
              <a:off x="1876263" y="3734498"/>
              <a:ext cx="156453" cy="15645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430" name="Google Shape;1430;p96"/>
            <p:cNvCxnSpPr>
              <a:endCxn id="1426" idx="1"/>
            </p:cNvCxnSpPr>
            <p:nvPr/>
          </p:nvCxnSpPr>
          <p:spPr>
            <a:xfrm>
              <a:off x="860370" y="4278215"/>
              <a:ext cx="534000" cy="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31" name="Google Shape;1431;p96"/>
            <p:cNvCxnSpPr/>
            <p:nvPr/>
          </p:nvCxnSpPr>
          <p:spPr>
            <a:xfrm rot="10800000">
              <a:off x="1552269" y="4442047"/>
              <a:ext cx="131733" cy="5691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32" name="Google Shape;1432;p96"/>
            <p:cNvCxnSpPr/>
            <p:nvPr/>
          </p:nvCxnSpPr>
          <p:spPr>
            <a:xfrm flipH="1">
              <a:off x="1538245" y="3818863"/>
              <a:ext cx="394808" cy="45694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33" name="Google Shape;1433;p96"/>
            <p:cNvSpPr txBox="1"/>
            <p:nvPr/>
          </p:nvSpPr>
          <p:spPr>
            <a:xfrm>
              <a:off x="1635944" y="4815327"/>
              <a:ext cx="2248039" cy="60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頂點的Texture Coordinate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34" name="Google Shape;1434;p96"/>
            <p:cNvSpPr txBox="1"/>
            <p:nvPr/>
          </p:nvSpPr>
          <p:spPr>
            <a:xfrm>
              <a:off x="1480859" y="3950810"/>
              <a:ext cx="2248039" cy="60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 err="1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Pixel的Texture</a:t>
              </a:r>
              <a:r>
                <a:rPr lang="en-US" sz="12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Coordinate</a:t>
              </a:r>
              <a:endParaRPr sz="12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35" name="Google Shape;1435;p96"/>
            <p:cNvSpPr/>
            <p:nvPr/>
          </p:nvSpPr>
          <p:spPr>
            <a:xfrm rot="2341607">
              <a:off x="594718" y="5199298"/>
              <a:ext cx="1119826" cy="1071612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36" name="Google Shape;1436;p96"/>
            <p:cNvSpPr/>
            <p:nvPr/>
          </p:nvSpPr>
          <p:spPr>
            <a:xfrm>
              <a:off x="327195" y="5707322"/>
              <a:ext cx="156453" cy="15645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37" name="Google Shape;1437;p96"/>
            <p:cNvSpPr/>
            <p:nvPr/>
          </p:nvSpPr>
          <p:spPr>
            <a:xfrm>
              <a:off x="1170129" y="6422657"/>
              <a:ext cx="156453" cy="15645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38" name="Google Shape;1438;p96"/>
            <p:cNvSpPr/>
            <p:nvPr/>
          </p:nvSpPr>
          <p:spPr>
            <a:xfrm>
              <a:off x="1433451" y="5244238"/>
              <a:ext cx="156453" cy="15645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39" name="Google Shape;1439;p96"/>
            <p:cNvSpPr/>
            <p:nvPr/>
          </p:nvSpPr>
          <p:spPr>
            <a:xfrm>
              <a:off x="4493707" y="5776540"/>
              <a:ext cx="1438906" cy="29073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40" name="Google Shape;1440;p96"/>
            <p:cNvSpPr txBox="1"/>
            <p:nvPr/>
          </p:nvSpPr>
          <p:spPr>
            <a:xfrm>
              <a:off x="4260574" y="6030271"/>
              <a:ext cx="1916891" cy="60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打光、Materials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….etc. 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41" name="Google Shape;1441;p96"/>
            <p:cNvSpPr/>
            <p:nvPr/>
          </p:nvSpPr>
          <p:spPr>
            <a:xfrm>
              <a:off x="3263062" y="5310954"/>
              <a:ext cx="1221429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42" name="Google Shape;1442;p96"/>
            <p:cNvSpPr txBox="1"/>
            <p:nvPr/>
          </p:nvSpPr>
          <p:spPr>
            <a:xfrm>
              <a:off x="2369801" y="6107215"/>
              <a:ext cx="747026" cy="36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Pixel</a:t>
              </a:r>
              <a:endParaRPr sz="12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43" name="Google Shape;1443;p96"/>
            <p:cNvSpPr/>
            <p:nvPr/>
          </p:nvSpPr>
          <p:spPr>
            <a:xfrm>
              <a:off x="951558" y="5776540"/>
              <a:ext cx="158090" cy="177298"/>
            </a:xfrm>
            <a:prstGeom prst="rect">
              <a:avLst/>
            </a:prstGeom>
            <a:solidFill>
              <a:srgbClr val="BCB29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44" name="Google Shape;1444;p96"/>
            <p:cNvSpPr/>
            <p:nvPr/>
          </p:nvSpPr>
          <p:spPr>
            <a:xfrm rot="-10286922">
              <a:off x="1029081" y="5397432"/>
              <a:ext cx="1724526" cy="484055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45" name="Google Shape;1445;p96"/>
            <p:cNvSpPr/>
            <p:nvPr/>
          </p:nvSpPr>
          <p:spPr>
            <a:xfrm>
              <a:off x="2514891" y="5552812"/>
              <a:ext cx="530238" cy="587750"/>
            </a:xfrm>
            <a:prstGeom prst="rect">
              <a:avLst/>
            </a:prstGeom>
            <a:solidFill>
              <a:srgbClr val="BCB29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46" name="Google Shape;1446;p96"/>
            <p:cNvSpPr txBox="1"/>
            <p:nvPr/>
          </p:nvSpPr>
          <p:spPr>
            <a:xfrm>
              <a:off x="1527764" y="4488260"/>
              <a:ext cx="1401008" cy="365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 err="1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線性內插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1" name="Google Shape;1451;p9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52" name="Google Shape;1452;p9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53" name="Google Shape;1453;p9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54" name="Google Shape;1454;p9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55" name="Google Shape;1455;p9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56" name="Google Shape;1456;p9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57" name="Google Shape;1457;p9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58" name="Google Shape;1458;p9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59" name="Google Shape;1459;p9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60" name="Google Shape;1460;p9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1461" name="Google Shape;1461;p9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462" name="Google Shape;1462;p97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97"/>
          <p:cNvSpPr txBox="1"/>
          <p:nvPr/>
        </p:nvSpPr>
        <p:spPr>
          <a:xfrm>
            <a:off x="791072" y="1389179"/>
            <a:ext cx="1249869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1-2 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4" name="Google Shape;1464;p97"/>
          <p:cNvSpPr/>
          <p:nvPr/>
        </p:nvSpPr>
        <p:spPr>
          <a:xfrm>
            <a:off x="2040941" y="1389138"/>
            <a:ext cx="58993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在Shader的GLSL Code加上儲存Texture的Uniform變數</a:t>
            </a:r>
            <a:endParaRPr/>
          </a:p>
        </p:txBody>
      </p:sp>
      <p:sp>
        <p:nvSpPr>
          <p:cNvPr id="1465" name="Google Shape;1465;p97"/>
          <p:cNvSpPr txBox="1"/>
          <p:nvPr/>
        </p:nvSpPr>
        <p:spPr>
          <a:xfrm>
            <a:off x="791072" y="3969679"/>
            <a:ext cx="7051067" cy="110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有了線性內插的Texture coordinate座標(vTextureCoord) 後，去取樣後的Texture資料(uSampler)查詢Texel。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著色器(Shader)在這裡要做的工作是使用 texture2D，它會根據Texture coordinate座標(s, t)從Textures Map中取出相對應的Texel。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466" name="Google Shape;1466;p97"/>
          <p:cNvGrpSpPr/>
          <p:nvPr/>
        </p:nvGrpSpPr>
        <p:grpSpPr>
          <a:xfrm>
            <a:off x="791072" y="1833364"/>
            <a:ext cx="7149241" cy="2127627"/>
            <a:chOff x="838200" y="2171959"/>
            <a:chExt cx="9362795" cy="2786385"/>
          </a:xfrm>
        </p:grpSpPr>
        <p:pic>
          <p:nvPicPr>
            <p:cNvPr id="1467" name="Google Shape;1467;p9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2171959"/>
              <a:ext cx="9362795" cy="2786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8" name="Google Shape;1468;p97"/>
            <p:cNvSpPr/>
            <p:nvPr/>
          </p:nvSpPr>
          <p:spPr>
            <a:xfrm>
              <a:off x="1022469" y="3294661"/>
              <a:ext cx="3163339" cy="393584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97"/>
            <p:cNvSpPr/>
            <p:nvPr/>
          </p:nvSpPr>
          <p:spPr>
            <a:xfrm>
              <a:off x="1280165" y="4275562"/>
              <a:ext cx="5987838" cy="284677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9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475" name="Google Shape;1475;p9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6" name="Google Shape;1476;p9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7" name="Google Shape;1477;p9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78" name="Google Shape;1478;p9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479" name="Google Shape;1479;p9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480" name="Google Shape;1480;p9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81" name="Google Shape;1481;p9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82" name="Google Shape;1482;p9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483" name="Google Shape;1483;p9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484" name="Google Shape;1484;p9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485" name="Google Shape;1485;p98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98"/>
          <p:cNvSpPr txBox="1"/>
          <p:nvPr/>
        </p:nvSpPr>
        <p:spPr>
          <a:xfrm>
            <a:off x="981012" y="1389179"/>
            <a:ext cx="1059929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2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7" name="Google Shape;1487;p98"/>
          <p:cNvSpPr/>
          <p:nvPr/>
        </p:nvSpPr>
        <p:spPr>
          <a:xfrm>
            <a:off x="2040941" y="1388429"/>
            <a:ext cx="62618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確定Shader的GLSL Code會正確地將Texel取出參與計算</a:t>
            </a:r>
            <a:endParaRPr/>
          </a:p>
        </p:txBody>
      </p:sp>
      <p:grpSp>
        <p:nvGrpSpPr>
          <p:cNvPr id="1488" name="Google Shape;1488;p98"/>
          <p:cNvGrpSpPr/>
          <p:nvPr/>
        </p:nvGrpSpPr>
        <p:grpSpPr>
          <a:xfrm>
            <a:off x="3623923" y="1898965"/>
            <a:ext cx="4640428" cy="3041265"/>
            <a:chOff x="4654608" y="2663825"/>
            <a:chExt cx="6191250" cy="4057650"/>
          </a:xfrm>
        </p:grpSpPr>
        <p:pic>
          <p:nvPicPr>
            <p:cNvPr id="1489" name="Google Shape;1489;p9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4608" y="2663825"/>
              <a:ext cx="6191250" cy="405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98"/>
            <p:cNvSpPr/>
            <p:nvPr/>
          </p:nvSpPr>
          <p:spPr>
            <a:xfrm>
              <a:off x="5154486" y="5073494"/>
              <a:ext cx="2119150" cy="313154"/>
            </a:xfrm>
            <a:prstGeom prst="ellipse">
              <a:avLst/>
            </a:prstGeom>
            <a:noFill/>
            <a:ln w="127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98"/>
            <p:cNvSpPr/>
            <p:nvPr/>
          </p:nvSpPr>
          <p:spPr>
            <a:xfrm>
              <a:off x="5486400" y="5353396"/>
              <a:ext cx="5359458" cy="27432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98"/>
            <p:cNvSpPr/>
            <p:nvPr/>
          </p:nvSpPr>
          <p:spPr>
            <a:xfrm>
              <a:off x="5070504" y="4283179"/>
              <a:ext cx="2843212" cy="274320"/>
            </a:xfrm>
            <a:prstGeom prst="rect">
              <a:avLst/>
            </a:prstGeom>
            <a:noFill/>
            <a:ln w="127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98"/>
            <p:cNvSpPr/>
            <p:nvPr/>
          </p:nvSpPr>
          <p:spPr>
            <a:xfrm>
              <a:off x="6999315" y="5295208"/>
              <a:ext cx="1003843" cy="423949"/>
            </a:xfrm>
            <a:prstGeom prst="ellipse">
              <a:avLst/>
            </a:prstGeom>
            <a:noFill/>
            <a:ln w="127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4" name="Google Shape;1494;p98"/>
          <p:cNvSpPr txBox="1"/>
          <p:nvPr/>
        </p:nvSpPr>
        <p:spPr>
          <a:xfrm>
            <a:off x="911220" y="3760409"/>
            <a:ext cx="2552008" cy="523220"/>
          </a:xfrm>
          <a:prstGeom prst="rect">
            <a:avLst/>
          </a:prstGeom>
          <a:noFill/>
          <a:ln w="19050" cap="flat" cmpd="sng">
            <a:solidFill>
              <a:srgbClr val="D995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確定Shader的GLSL Code會正確地將Texel取出參與計算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5" name="Google Shape;1495;p98"/>
          <p:cNvSpPr txBox="1"/>
          <p:nvPr/>
        </p:nvSpPr>
        <p:spPr>
          <a:xfrm>
            <a:off x="1580084" y="2921190"/>
            <a:ext cx="1762996" cy="523220"/>
          </a:xfrm>
          <a:prstGeom prst="rect">
            <a:avLst/>
          </a:prstGeom>
          <a:noFill/>
          <a:ln w="19050" cap="flat" cmpd="sng">
            <a:solidFill>
              <a:srgbClr val="92C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設定Bool變數啟用或關閉Texture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6" name="Google Shape;1496;p98"/>
          <p:cNvSpPr txBox="1"/>
          <p:nvPr/>
        </p:nvSpPr>
        <p:spPr>
          <a:xfrm>
            <a:off x="1814170" y="4470380"/>
            <a:ext cx="1649058" cy="523220"/>
          </a:xfrm>
          <a:prstGeom prst="rect">
            <a:avLst/>
          </a:prstGeom>
          <a:noFill/>
          <a:ln w="1905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4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D，會於下一頁簡要說明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497" name="Google Shape;1497;p98"/>
          <p:cNvCxnSpPr>
            <a:stCxn id="1495" idx="3"/>
          </p:cNvCxnSpPr>
          <p:nvPr/>
        </p:nvCxnSpPr>
        <p:spPr>
          <a:xfrm>
            <a:off x="3343080" y="3182800"/>
            <a:ext cx="592500" cy="32700"/>
          </a:xfrm>
          <a:prstGeom prst="straightConnector1">
            <a:avLst/>
          </a:prstGeom>
          <a:noFill/>
          <a:ln w="28575" cap="flat" cmpd="sng">
            <a:solidFill>
              <a:srgbClr val="92CCD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8" name="Google Shape;1498;p98"/>
          <p:cNvCxnSpPr>
            <a:stCxn id="1495" idx="3"/>
            <a:endCxn id="1490" idx="2"/>
          </p:cNvCxnSpPr>
          <p:nvPr/>
        </p:nvCxnSpPr>
        <p:spPr>
          <a:xfrm>
            <a:off x="3343080" y="3182800"/>
            <a:ext cx="655500" cy="639600"/>
          </a:xfrm>
          <a:prstGeom prst="straightConnector1">
            <a:avLst/>
          </a:prstGeom>
          <a:noFill/>
          <a:ln w="28575" cap="flat" cmpd="sng">
            <a:solidFill>
              <a:srgbClr val="92CCD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9" name="Google Shape;1499;p98"/>
          <p:cNvCxnSpPr>
            <a:stCxn id="1494" idx="3"/>
            <a:endCxn id="1491" idx="1"/>
          </p:cNvCxnSpPr>
          <p:nvPr/>
        </p:nvCxnSpPr>
        <p:spPr>
          <a:xfrm rot="10800000" flipH="1">
            <a:off x="3463228" y="4017519"/>
            <a:ext cx="784200" cy="4500"/>
          </a:xfrm>
          <a:prstGeom prst="straightConnector1">
            <a:avLst/>
          </a:prstGeom>
          <a:noFill/>
          <a:ln w="19050" cap="flat" cmpd="sng">
            <a:solidFill>
              <a:srgbClr val="D9959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00" name="Google Shape;1500;p98"/>
          <p:cNvCxnSpPr>
            <a:stCxn id="1496" idx="3"/>
          </p:cNvCxnSpPr>
          <p:nvPr/>
        </p:nvCxnSpPr>
        <p:spPr>
          <a:xfrm rot="10800000" flipH="1">
            <a:off x="3463228" y="4188990"/>
            <a:ext cx="2235300" cy="5430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950" y="61950"/>
            <a:ext cx="1774650" cy="17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5772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一、Texture簡介</a:t>
            </a: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34" name="Google Shape;134;p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7" name="Google Shape;137;p4"/>
          <p:cNvSpPr txBox="1"/>
          <p:nvPr/>
        </p:nvSpPr>
        <p:spPr>
          <a:xfrm>
            <a:off x="1224786" y="1038481"/>
            <a:ext cx="257911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一）什麼是Texture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" name="Google Shape;138;p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1224775" y="1407772"/>
            <a:ext cx="740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是物體表面的特徵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在電腦圖學使用上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泛指一系列經過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取樣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(sampling)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的多維陣列之資料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1264275" y="2028624"/>
            <a:ext cx="51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取樣資料難免會有Under-sampling問題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dirty="0"/>
          </a:p>
        </p:txBody>
      </p:sp>
      <p:sp>
        <p:nvSpPr>
          <p:cNvPr id="141" name="Google Shape;141;p4"/>
          <p:cNvSpPr txBox="1"/>
          <p:nvPr/>
        </p:nvSpPr>
        <p:spPr>
          <a:xfrm>
            <a:off x="1224786" y="2455801"/>
            <a:ext cx="25122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（二）Texture的元素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224785" y="2814486"/>
            <a:ext cx="648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可能是一個數值Normalize過的浮點數、或是顏色值，也可能不同色彩空間(Ex: RGB、HSV、CMYK、RGBA…etc.)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1224786" y="3568828"/>
            <a:ext cx="25122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（三）Texture的用途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3736848" y="3572597"/>
            <a:ext cx="382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不同維度的Texture有不同用途</a:t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>
            <a:off x="1303775" y="3950825"/>
            <a:ext cx="6480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※例如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一維Texture 可能是一個單純的取樣函數</a:t>
            </a:r>
            <a:r>
              <a:rPr lang="en-US" sz="1600">
                <a:solidFill>
                  <a:srgbClr val="FF99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（用對數表解釋）</a:t>
            </a:r>
            <a:endParaRPr>
              <a:solidFill>
                <a:srgbClr val="FF99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二維Texture 可能是張圖片、紋理、材質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三維Texture 可能是一個動畫、模型、斷層掃描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3736848" y="2465202"/>
            <a:ext cx="346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Texture每個元素稱為一個 Texel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5" name="Google Shape;1505;p9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06" name="Google Shape;1506;p9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7" name="Google Shape;1507;p9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8" name="Google Shape;1508;p9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09" name="Google Shape;1509;p9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10" name="Google Shape;1510;p9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11" name="Google Shape;1511;p9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2" name="Google Shape;1512;p9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13" name="Google Shape;1513;p9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14" name="Google Shape;1514;p9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1515" name="Google Shape;1515;p9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516" name="Google Shape;1516;p99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99"/>
          <p:cNvSpPr txBox="1"/>
          <p:nvPr/>
        </p:nvSpPr>
        <p:spPr>
          <a:xfrm>
            <a:off x="981012" y="1389179"/>
            <a:ext cx="1059929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2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8" name="Google Shape;1518;p99"/>
          <p:cNvSpPr txBox="1"/>
          <p:nvPr/>
        </p:nvSpPr>
        <p:spPr>
          <a:xfrm>
            <a:off x="2040941" y="1391448"/>
            <a:ext cx="4190835" cy="338554"/>
          </a:xfrm>
          <a:prstGeom prst="rect">
            <a:avLst/>
          </a:prstGeom>
          <a:noFill/>
          <a:ln w="1905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說明texture</a:t>
            </a:r>
            <a:r>
              <a:rPr lang="en-US" sz="16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 (GLSL的Built-in函數)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19" name="Google Shape;1519;p99"/>
          <p:cNvGrpSpPr/>
          <p:nvPr/>
        </p:nvGrpSpPr>
        <p:grpSpPr>
          <a:xfrm>
            <a:off x="63270" y="3133697"/>
            <a:ext cx="8971002" cy="1056517"/>
            <a:chOff x="1058615" y="4255391"/>
            <a:chExt cx="10227932" cy="1204546"/>
          </a:xfrm>
        </p:grpSpPr>
        <p:sp>
          <p:nvSpPr>
            <p:cNvPr id="1520" name="Google Shape;1520;p99"/>
            <p:cNvSpPr/>
            <p:nvPr/>
          </p:nvSpPr>
          <p:spPr>
            <a:xfrm>
              <a:off x="1058615" y="4255391"/>
              <a:ext cx="2023329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(s, t, p, q)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21" name="Google Shape;1521;p99"/>
            <p:cNvSpPr/>
            <p:nvPr/>
          </p:nvSpPr>
          <p:spPr>
            <a:xfrm>
              <a:off x="4010420" y="4255391"/>
              <a:ext cx="1957204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Map Sampling Coordinate System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(x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y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z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, w</a:t>
              </a:r>
              <a:r>
                <a:rPr lang="en-US" sz="1400" b="0" i="0" u="none" strike="noStrike" cap="none" baseline="-25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22" name="Google Shape;1522;p99"/>
            <p:cNvSpPr/>
            <p:nvPr/>
          </p:nvSpPr>
          <p:spPr>
            <a:xfrm>
              <a:off x="6896100" y="4255391"/>
              <a:ext cx="1860884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uSampler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Texture取樣資料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(r, g, b, a)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23" name="Google Shape;1523;p99"/>
            <p:cNvSpPr/>
            <p:nvPr/>
          </p:nvSpPr>
          <p:spPr>
            <a:xfrm>
              <a:off x="3081944" y="4624668"/>
              <a:ext cx="928476" cy="465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24" name="Google Shape;1524;p99"/>
            <p:cNvSpPr/>
            <p:nvPr/>
          </p:nvSpPr>
          <p:spPr>
            <a:xfrm>
              <a:off x="9685460" y="4255391"/>
              <a:ext cx="1601087" cy="120454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Texel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回傳值</a:t>
              </a: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25" name="Google Shape;1525;p99"/>
            <p:cNvSpPr/>
            <p:nvPr/>
          </p:nvSpPr>
          <p:spPr>
            <a:xfrm>
              <a:off x="5967624" y="4624668"/>
              <a:ext cx="928476" cy="465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26" name="Google Shape;1526;p99"/>
            <p:cNvSpPr/>
            <p:nvPr/>
          </p:nvSpPr>
          <p:spPr>
            <a:xfrm>
              <a:off x="8756984" y="4624668"/>
              <a:ext cx="928476" cy="465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27" name="Google Shape;1527;p99"/>
          <p:cNvSpPr txBox="1"/>
          <p:nvPr/>
        </p:nvSpPr>
        <p:spPr>
          <a:xfrm>
            <a:off x="889246" y="1862201"/>
            <a:ext cx="7120738" cy="122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8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</a:t>
            </a: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D的功能是輸入Texture Map Sampling Data，和Texture Coordinate ，並取得對應Texel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600" b="0" i="0" u="none" strike="noStrike" cap="non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 ( uSampler ,   vTextureCoord.st )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2" name="Google Shape;1532;p100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533" name="Google Shape;1533;p100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4" name="Google Shape;1534;p100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5" name="Google Shape;1535;p100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6" name="Google Shape;1536;p100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37" name="Google Shape;1537;p100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538" name="Google Shape;1538;p100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39" name="Google Shape;1539;p100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40" name="Google Shape;1540;p100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41" name="Google Shape;1541;p10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1542" name="Google Shape;1542;p10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543" name="Google Shape;1543;p100"/>
          <p:cNvSpPr/>
          <p:nvPr/>
        </p:nvSpPr>
        <p:spPr>
          <a:xfrm>
            <a:off x="889246" y="875496"/>
            <a:ext cx="581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100"/>
          <p:cNvSpPr txBox="1"/>
          <p:nvPr/>
        </p:nvSpPr>
        <p:spPr>
          <a:xfrm>
            <a:off x="976434" y="1274876"/>
            <a:ext cx="4795200" cy="369300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 . activeTexture ( gl . TEXTUREN )</a:t>
            </a:r>
            <a:endParaRPr sz="18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5" name="Google Shape;1545;p100"/>
          <p:cNvSpPr txBox="1"/>
          <p:nvPr/>
        </p:nvSpPr>
        <p:spPr>
          <a:xfrm>
            <a:off x="395535" y="1644167"/>
            <a:ext cx="7980900" cy="3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MultiTexture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多張Texture可以重疊在一起表示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用途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做影子、凹凸面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每次最多處理32層的Texture</a:t>
            </a:r>
            <a:endParaRPr dirty="0"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類似圖層的概念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GL提供32個可用的圖層，TEXTURE0 – TEXTURE31</a:t>
            </a:r>
            <a:endParaRPr dirty="0"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由於會用到Blend，</a:t>
            </a:r>
            <a:r>
              <a:rPr lang="en-US" sz="1600" b="0" i="0" u="none" strike="noStrike" cap="none" dirty="0" err="1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</a:t>
            </a:r>
            <a:r>
              <a:rPr lang="zh-TW" altLang="en-US" sz="16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七</a:t>
            </a:r>
            <a:r>
              <a:rPr lang="en-US" sz="1600" b="0" i="0" u="none" strike="noStrike" cap="none" dirty="0" err="1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章會再提到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這邊就先都統一用gl.activeTexture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(gl.TEXTURE</a:t>
            </a:r>
            <a:r>
              <a:rPr lang="en-US" sz="1600" b="1" i="0" u="none" strike="noStrike" cap="none" dirty="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dirty="0"/>
          </a:p>
          <a:p>
            <a: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46" name="Google Shape;1546;p100"/>
          <p:cNvGrpSpPr/>
          <p:nvPr/>
        </p:nvGrpSpPr>
        <p:grpSpPr>
          <a:xfrm>
            <a:off x="911767" y="2662334"/>
            <a:ext cx="3546707" cy="969480"/>
            <a:chOff x="911768" y="2545000"/>
            <a:chExt cx="3546707" cy="969480"/>
          </a:xfrm>
        </p:grpSpPr>
        <p:pic>
          <p:nvPicPr>
            <p:cNvPr id="1547" name="Google Shape;1547;p10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03417" y="2561197"/>
              <a:ext cx="951730" cy="95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8" name="Google Shape;1548;p10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1768" y="2561197"/>
              <a:ext cx="1025536" cy="95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10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15096" y="2545000"/>
              <a:ext cx="951730" cy="95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0" name="Google Shape;1550;p10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21261" y="2559644"/>
              <a:ext cx="1025536" cy="95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1" name="Google Shape;1551;p100"/>
            <p:cNvPicPr preferRelativeResize="0"/>
            <p:nvPr/>
          </p:nvPicPr>
          <p:blipFill rotWithShape="1">
            <a:blip r:embed="rId5">
              <a:alphaModFix/>
            </a:blip>
            <a:srcRect r="56301" b="55628"/>
            <a:stretch/>
          </p:blipFill>
          <p:spPr>
            <a:xfrm>
              <a:off x="2171720" y="2559644"/>
              <a:ext cx="1015124" cy="923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2" name="Google Shape;1552;p10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32939" y="2554459"/>
              <a:ext cx="1025536" cy="95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3" name="Google Shape;1553;p100"/>
            <p:cNvPicPr preferRelativeResize="0"/>
            <p:nvPr/>
          </p:nvPicPr>
          <p:blipFill rotWithShape="1">
            <a:blip r:embed="rId5">
              <a:alphaModFix/>
            </a:blip>
            <a:srcRect r="56301" b="55628"/>
            <a:stretch/>
          </p:blipFill>
          <p:spPr>
            <a:xfrm>
              <a:off x="3437513" y="2559644"/>
              <a:ext cx="1015124" cy="9238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4" name="Google Shape;1554;p100"/>
            <p:cNvSpPr txBox="1"/>
            <p:nvPr/>
          </p:nvSpPr>
          <p:spPr>
            <a:xfrm>
              <a:off x="1917285" y="2833182"/>
              <a:ext cx="2490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00"/>
            <p:cNvSpPr txBox="1"/>
            <p:nvPr/>
          </p:nvSpPr>
          <p:spPr>
            <a:xfrm>
              <a:off x="3197255" y="2833182"/>
              <a:ext cx="2181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=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56" name="Google Shape;1556;p1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9679" y="948751"/>
            <a:ext cx="2670596" cy="181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1100" y="3357300"/>
            <a:ext cx="1745484" cy="162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100"/>
          <p:cNvPicPr preferRelativeResize="0"/>
          <p:nvPr/>
        </p:nvPicPr>
        <p:blipFill rotWithShape="1">
          <a:blip r:embed="rId5">
            <a:alphaModFix/>
          </a:blip>
          <a:srcRect r="56301" b="55628"/>
          <a:stretch/>
        </p:blipFill>
        <p:spPr>
          <a:xfrm>
            <a:off x="6631100" y="3357300"/>
            <a:ext cx="1745484" cy="162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1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31099" y="3357299"/>
            <a:ext cx="1745482" cy="1622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00"/>
          <p:cNvSpPr/>
          <p:nvPr/>
        </p:nvSpPr>
        <p:spPr>
          <a:xfrm>
            <a:off x="7261549" y="2823331"/>
            <a:ext cx="437100" cy="471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1" name="Google Shape;1561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1334" y="3357299"/>
            <a:ext cx="1745484" cy="162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00"/>
          <p:cNvPicPr preferRelativeResize="0"/>
          <p:nvPr/>
        </p:nvPicPr>
        <p:blipFill rotWithShape="1">
          <a:blip r:embed="rId5">
            <a:alphaModFix/>
          </a:blip>
          <a:srcRect r="56301" b="55628"/>
          <a:stretch/>
        </p:blipFill>
        <p:spPr>
          <a:xfrm>
            <a:off x="6631334" y="3357299"/>
            <a:ext cx="1745484" cy="162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1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31335" y="3357299"/>
            <a:ext cx="1745482" cy="1622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00"/>
          <p:cNvSpPr txBox="1"/>
          <p:nvPr/>
        </p:nvSpPr>
        <p:spPr>
          <a:xfrm>
            <a:off x="5403017" y="2723543"/>
            <a:ext cx="153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gl.TEXTURE</a:t>
            </a:r>
            <a:r>
              <a:rPr lang="en-US" sz="1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00"/>
          <p:cNvSpPr txBox="1"/>
          <p:nvPr/>
        </p:nvSpPr>
        <p:spPr>
          <a:xfrm>
            <a:off x="5382897" y="2251867"/>
            <a:ext cx="153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gl.TEXTURE</a:t>
            </a:r>
            <a:r>
              <a:rPr lang="en-US" sz="1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100"/>
          <p:cNvSpPr txBox="1"/>
          <p:nvPr/>
        </p:nvSpPr>
        <p:spPr>
          <a:xfrm>
            <a:off x="5382897" y="1780192"/>
            <a:ext cx="153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gl.TEXTURE</a:t>
            </a:r>
            <a:r>
              <a:rPr lang="en-US" sz="1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1" name="Google Shape;1571;p101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572" name="Google Shape;1572;p101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3" name="Google Shape;1573;p101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4" name="Google Shape;1574;p101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5" name="Google Shape;1575;p101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76" name="Google Shape;1576;p101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577" name="Google Shape;1577;p101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8" name="Google Shape;1578;p101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9" name="Google Shape;1579;p101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580" name="Google Shape;1580;p10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581" name="Google Shape;1581;p10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582" name="Google Shape;1582;p101"/>
          <p:cNvSpPr/>
          <p:nvPr/>
        </p:nvSpPr>
        <p:spPr>
          <a:xfrm>
            <a:off x="889246" y="875496"/>
            <a:ext cx="581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101"/>
          <p:cNvSpPr txBox="1"/>
          <p:nvPr/>
        </p:nvSpPr>
        <p:spPr>
          <a:xfrm>
            <a:off x="1459236" y="1389200"/>
            <a:ext cx="10599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3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4" name="Google Shape;1584;p101"/>
          <p:cNvSpPr/>
          <p:nvPr/>
        </p:nvSpPr>
        <p:spPr>
          <a:xfrm>
            <a:off x="2519165" y="1389179"/>
            <a:ext cx="437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設定Texture圖層與Bind要顯示的Texture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85" name="Google Shape;1585;p101"/>
          <p:cNvGrpSpPr/>
          <p:nvPr/>
        </p:nvGrpSpPr>
        <p:grpSpPr>
          <a:xfrm>
            <a:off x="94825" y="3491129"/>
            <a:ext cx="8280399" cy="1559796"/>
            <a:chOff x="714924" y="4611287"/>
            <a:chExt cx="10762152" cy="2027289"/>
          </a:xfrm>
        </p:grpSpPr>
        <p:pic>
          <p:nvPicPr>
            <p:cNvPr id="1586" name="Google Shape;1586;p1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4924" y="4619276"/>
              <a:ext cx="10762152" cy="201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7" name="Google Shape;1587;p101"/>
            <p:cNvSpPr/>
            <p:nvPr/>
          </p:nvSpPr>
          <p:spPr>
            <a:xfrm>
              <a:off x="838199" y="4611287"/>
              <a:ext cx="6054900" cy="10176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8" name="Google Shape;1588;p101"/>
          <p:cNvSpPr txBox="1"/>
          <p:nvPr/>
        </p:nvSpPr>
        <p:spPr>
          <a:xfrm>
            <a:off x="-519167" y="1773433"/>
            <a:ext cx="9582600" cy="16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下面程式碼就是告訴WebGL使用之前載入的紋理(Texture)來畫立方體。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gl.drawElements() 這類函式，其最多處理 32 個紋理 (TEXTURE0 ~ TEXTURE31)。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前兩行表示剛剛載入的Texture，將之載入到Texture 的0號圖層，第三行則是將0送到著色器(Shader)的uniform變量中，告訴著色器(Shader)我們要使用0號紋理(Texture)。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9" name="Google Shape;1589;p101"/>
          <p:cNvSpPr/>
          <p:nvPr/>
        </p:nvSpPr>
        <p:spPr>
          <a:xfrm>
            <a:off x="94852" y="1404568"/>
            <a:ext cx="141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drawScene()</a:t>
            </a:r>
            <a:endParaRPr sz="16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102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95" name="Google Shape;1595;p102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6" name="Google Shape;1596;p102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7" name="Google Shape;1597;p102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98" name="Google Shape;1598;p102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99" name="Google Shape;1599;p102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00" name="Google Shape;1600;p102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1" name="Google Shape;1601;p102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2" name="Google Shape;1602;p102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03" name="Google Shape;1603;p10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604" name="Google Shape;1604;p10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605" name="Google Shape;1605;p102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Map-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102"/>
          <p:cNvSpPr txBox="1"/>
          <p:nvPr/>
        </p:nvSpPr>
        <p:spPr>
          <a:xfrm>
            <a:off x="981012" y="1389179"/>
            <a:ext cx="1059929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4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7" name="Google Shape;1607;p102"/>
          <p:cNvSpPr/>
          <p:nvPr/>
        </p:nvSpPr>
        <p:spPr>
          <a:xfrm>
            <a:off x="2040940" y="1389179"/>
            <a:ext cx="5640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Bind好包含所有頂點之Texture Coordinate的Buffer</a:t>
            </a:r>
            <a:endParaRPr/>
          </a:p>
        </p:txBody>
      </p:sp>
      <p:pic>
        <p:nvPicPr>
          <p:cNvPr id="1608" name="Google Shape;1608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168583"/>
            <a:ext cx="9144000" cy="55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02"/>
          <p:cNvSpPr/>
          <p:nvPr/>
        </p:nvSpPr>
        <p:spPr>
          <a:xfrm>
            <a:off x="981012" y="1758511"/>
            <a:ext cx="4012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（Step 4 與 Step 3順序對調不影響結果） 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10" name="Google Shape;1610;p102"/>
          <p:cNvSpPr txBox="1"/>
          <p:nvPr/>
        </p:nvSpPr>
        <p:spPr>
          <a:xfrm>
            <a:off x="981012" y="2998523"/>
            <a:ext cx="1059929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5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11" name="Google Shape;1611;p102"/>
          <p:cNvSpPr/>
          <p:nvPr/>
        </p:nvSpPr>
        <p:spPr>
          <a:xfrm>
            <a:off x="2040941" y="2998523"/>
            <a:ext cx="30431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畫出來 : gl.drawElements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612" name="Google Shape;1612;p102"/>
          <p:cNvGrpSpPr/>
          <p:nvPr/>
        </p:nvGrpSpPr>
        <p:grpSpPr>
          <a:xfrm>
            <a:off x="593304" y="3508733"/>
            <a:ext cx="7337146" cy="1377491"/>
            <a:chOff x="739862" y="3954257"/>
            <a:chExt cx="10762152" cy="2020509"/>
          </a:xfrm>
        </p:grpSpPr>
        <p:pic>
          <p:nvPicPr>
            <p:cNvPr id="1613" name="Google Shape;1613;p10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9862" y="3954257"/>
              <a:ext cx="10762152" cy="201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4" name="Google Shape;1614;p102"/>
            <p:cNvSpPr/>
            <p:nvPr/>
          </p:nvSpPr>
          <p:spPr>
            <a:xfrm>
              <a:off x="838200" y="5644342"/>
              <a:ext cx="10663814" cy="330424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103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620" name="Google Shape;1620;p103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1" name="Google Shape;1621;p103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2" name="Google Shape;1622;p103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3" name="Google Shape;1623;p103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24" name="Google Shape;1624;p103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625" name="Google Shape;1625;p103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6" name="Google Shape;1626;p103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27" name="Google Shape;1627;p103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28" name="Google Shape;1628;p10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1629" name="Google Shape;1629;p10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5086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三、Mapping相關function</a:t>
            </a:r>
            <a:endParaRPr/>
          </a:p>
        </p:txBody>
      </p:sp>
      <p:sp>
        <p:nvSpPr>
          <p:cNvPr id="1630" name="Google Shape;1630;p103"/>
          <p:cNvSpPr/>
          <p:nvPr/>
        </p:nvSpPr>
        <p:spPr>
          <a:xfrm>
            <a:off x="889246" y="875496"/>
            <a:ext cx="5818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(七)在WebGL中使用Texture Map-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103"/>
          <p:cNvSpPr txBox="1"/>
          <p:nvPr/>
        </p:nvSpPr>
        <p:spPr>
          <a:xfrm>
            <a:off x="981012" y="1389179"/>
            <a:ext cx="1059929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Step 6 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632" name="Google Shape;1632;p103"/>
          <p:cNvGrpSpPr/>
          <p:nvPr/>
        </p:nvGrpSpPr>
        <p:grpSpPr>
          <a:xfrm>
            <a:off x="176291" y="1299949"/>
            <a:ext cx="7942286" cy="3689731"/>
            <a:chOff x="489931" y="-168737"/>
            <a:chExt cx="14571741" cy="6769562"/>
          </a:xfrm>
        </p:grpSpPr>
        <p:pic>
          <p:nvPicPr>
            <p:cNvPr id="1633" name="Google Shape;1633;p10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35126" y="389189"/>
              <a:ext cx="9322252" cy="10297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4" name="Google Shape;1634;p103"/>
            <p:cNvSpPr txBox="1"/>
            <p:nvPr/>
          </p:nvSpPr>
          <p:spPr>
            <a:xfrm>
              <a:off x="4135126" y="-168737"/>
              <a:ext cx="4374891" cy="56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drawScene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() :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03"/>
            <p:cNvSpPr txBox="1"/>
            <p:nvPr/>
          </p:nvSpPr>
          <p:spPr>
            <a:xfrm>
              <a:off x="4133087" y="1418892"/>
              <a:ext cx="2491955" cy="473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HTML::body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6" name="Google Shape;1636;p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9931" y="2741934"/>
              <a:ext cx="3766185" cy="3858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7" name="Google Shape;1637;p10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38105" y="2741934"/>
              <a:ext cx="3715789" cy="3855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8" name="Google Shape;1638;p10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33087" y="1968135"/>
              <a:ext cx="10928585" cy="6452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4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9404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三、Mapping相關function</a:t>
            </a:r>
            <a:endParaRPr dirty="0"/>
          </a:p>
        </p:txBody>
      </p:sp>
      <p:grpSp>
        <p:nvGrpSpPr>
          <p:cNvPr id="598" name="Google Shape;598;p54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599" name="Google Shape;599;p54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03" name="Google Shape;603;p54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04" name="Google Shape;604;p54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5" name="Google Shape;605;p54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6" name="Google Shape;606;p54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07" name="Google Shape;607;p54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608" name="Google Shape;608;p54"/>
          <p:cNvSpPr/>
          <p:nvPr/>
        </p:nvSpPr>
        <p:spPr>
          <a:xfrm>
            <a:off x="889248" y="875496"/>
            <a:ext cx="31341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八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載入圖片到Texture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4"/>
          <p:cNvSpPr txBox="1"/>
          <p:nvPr/>
        </p:nvSpPr>
        <p:spPr>
          <a:xfrm>
            <a:off x="3829959" y="905748"/>
            <a:ext cx="2207520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載入一張Texture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0" name="Google Shape;610;p54"/>
          <p:cNvSpPr txBox="1"/>
          <p:nvPr/>
        </p:nvSpPr>
        <p:spPr>
          <a:xfrm>
            <a:off x="203625" y="1275565"/>
            <a:ext cx="8655058" cy="8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下面為載入一張Texture的函數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輸入檔案名稱回傳Texture Buffer ID，前提是</a:t>
            </a: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handleLoadedTexture</a:t>
            </a:r>
            <a:r>
              <a:rPr lang="en-US" sz="1600" b="1" i="0" u="none" strike="noStrike" cap="none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要定義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11" name="Google Shape;611;p54"/>
          <p:cNvGrpSpPr/>
          <p:nvPr/>
        </p:nvGrpSpPr>
        <p:grpSpPr>
          <a:xfrm>
            <a:off x="947319" y="2216462"/>
            <a:ext cx="4572000" cy="2246769"/>
            <a:chOff x="947319" y="2216462"/>
            <a:chExt cx="4572000" cy="2246769"/>
          </a:xfrm>
        </p:grpSpPr>
        <p:sp>
          <p:nvSpPr>
            <p:cNvPr id="612" name="Google Shape;612;p54"/>
            <p:cNvSpPr/>
            <p:nvPr/>
          </p:nvSpPr>
          <p:spPr>
            <a:xfrm>
              <a:off x="947319" y="2216462"/>
              <a:ext cx="4572000" cy="2246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function loadTexture(file_name) {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var tex = gl.createTexture();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tex.image = new Image();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tex.image.onload = function () {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handleLoadedTexture(tex);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}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	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tex.image.src = file_name;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return tex;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/>
            </a:p>
          </p:txBody>
        </p:sp>
        <p:cxnSp>
          <p:nvCxnSpPr>
            <p:cNvPr id="613" name="Google Shape;613;p54"/>
            <p:cNvCxnSpPr/>
            <p:nvPr/>
          </p:nvCxnSpPr>
          <p:spPr>
            <a:xfrm>
              <a:off x="947319" y="2216462"/>
              <a:ext cx="0" cy="2246769"/>
            </a:xfrm>
            <a:prstGeom prst="straightConnector1">
              <a:avLst/>
            </a:prstGeom>
            <a:noFill/>
            <a:ln w="1905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9318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8465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三、Mapping相關function</a:t>
            </a:r>
            <a:endParaRPr dirty="0"/>
          </a:p>
        </p:txBody>
      </p:sp>
      <p:grpSp>
        <p:nvGrpSpPr>
          <p:cNvPr id="619" name="Google Shape;619;p5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20" name="Google Shape;620;p5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2" name="Google Shape;622;p5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3" name="Google Shape;623;p5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24" name="Google Shape;624;p5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25" name="Google Shape;625;p5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6" name="Google Shape;626;p5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27" name="Google Shape;627;p5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28" name="Google Shape;628;p5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629" name="Google Shape;629;p55"/>
          <p:cNvSpPr/>
          <p:nvPr/>
        </p:nvSpPr>
        <p:spPr>
          <a:xfrm>
            <a:off x="889248" y="875496"/>
            <a:ext cx="31341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八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載入圖片到Texture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5"/>
          <p:cNvSpPr txBox="1"/>
          <p:nvPr/>
        </p:nvSpPr>
        <p:spPr>
          <a:xfrm>
            <a:off x="3829959" y="905748"/>
            <a:ext cx="2207520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載入一張Texture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1" name="Google Shape;631;p55"/>
          <p:cNvSpPr txBox="1"/>
          <p:nvPr/>
        </p:nvSpPr>
        <p:spPr>
          <a:xfrm>
            <a:off x="197767" y="1305713"/>
            <a:ext cx="8709065" cy="39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handleLoadedTexture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32" name="Google Shape;632;p55"/>
          <p:cNvGrpSpPr/>
          <p:nvPr/>
        </p:nvGrpSpPr>
        <p:grpSpPr>
          <a:xfrm>
            <a:off x="467388" y="1747699"/>
            <a:ext cx="8061402" cy="2462213"/>
            <a:chOff x="36525" y="1894005"/>
            <a:chExt cx="8061402" cy="2462213"/>
          </a:xfrm>
        </p:grpSpPr>
        <p:sp>
          <p:nvSpPr>
            <p:cNvPr id="633" name="Google Shape;633;p55"/>
            <p:cNvSpPr/>
            <p:nvPr/>
          </p:nvSpPr>
          <p:spPr>
            <a:xfrm>
              <a:off x="36525" y="1894005"/>
              <a:ext cx="8061402" cy="24622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function handleLoadedTexture(texture) {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gl.pixelStorei(gl.UNPACK_FLIP_Y_WEBGL, true);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gl.bindTexture(gl.TEXTURE_2D, texture);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gl.texImage2D(gl.TEXTURE_2D, 0, gl.RGBA, gl.RGBA, gl.UNSIGNED_BYTE, texture.image);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gl.texParameteri(gl.TEXTURE_2D, gl.TEXTURE_MAG_FILTER, gl.LINEAR);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gl.texParameteri(gl.TEXTURE_2D, gl.TEXTURE_MIN_FILTER, 	gl.LINEAR_MIPMAP_NEAREST);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gl.generateMipmap(gl.TEXTURE_2D);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gl.bindTexture(gl.TEXTURE_2D, null);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/>
            </a:p>
          </p:txBody>
        </p:sp>
        <p:cxnSp>
          <p:nvCxnSpPr>
            <p:cNvPr id="634" name="Google Shape;634;p55"/>
            <p:cNvCxnSpPr/>
            <p:nvPr/>
          </p:nvCxnSpPr>
          <p:spPr>
            <a:xfrm>
              <a:off x="36525" y="1894005"/>
              <a:ext cx="0" cy="2462213"/>
            </a:xfrm>
            <a:prstGeom prst="straightConnector1">
              <a:avLst/>
            </a:prstGeom>
            <a:noFill/>
            <a:ln w="12700" cap="flat" cmpd="sng">
              <a:solidFill>
                <a:srgbClr val="92CCD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5063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1513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三、Mapping相關function</a:t>
            </a:r>
            <a:endParaRPr dirty="0"/>
          </a:p>
        </p:txBody>
      </p:sp>
      <p:grpSp>
        <p:nvGrpSpPr>
          <p:cNvPr id="640" name="Google Shape;640;p56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41" name="Google Shape;641;p56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45" name="Google Shape;645;p56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46" name="Google Shape;646;p56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49" name="Google Shape;649;p5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650" name="Google Shape;650;p56"/>
          <p:cNvSpPr/>
          <p:nvPr/>
        </p:nvSpPr>
        <p:spPr>
          <a:xfrm>
            <a:off x="889248" y="875496"/>
            <a:ext cx="31341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八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載入圖片到Texture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6"/>
          <p:cNvSpPr txBox="1"/>
          <p:nvPr/>
        </p:nvSpPr>
        <p:spPr>
          <a:xfrm>
            <a:off x="3829958" y="905748"/>
            <a:ext cx="2717145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載入一個Cube Map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2" name="Google Shape;652;p56"/>
          <p:cNvSpPr txBox="1"/>
          <p:nvPr/>
        </p:nvSpPr>
        <p:spPr>
          <a:xfrm>
            <a:off x="197767" y="1305713"/>
            <a:ext cx="8709065" cy="352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handleLoadedTexture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function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handleLoadedTexture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{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pixelStorei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UNPACK_FLIP_Y_WEBGL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1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true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bindTexture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4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TEXTURE_2D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texture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4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texImage2D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4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TEXTURE_2D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0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RGBA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RGBA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UNSIGNED_BYTE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1" i="0" u="none" strike="noStrike" cap="none" dirty="0" err="1">
                <a:solidFill>
                  <a:srgbClr val="804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image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texParameteri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4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TEXTURE_2D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TEXTURE_MAG_FILTER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LINEAR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texParameteri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4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TEXTURE_2D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TEXTURE_MIN_FILTER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LINEAR_MIPMAP_NEAREST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generateMipmap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4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TEXTURE_2D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);</a:t>
            </a:r>
            <a:endParaRPr dirty="0">
              <a:latin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4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bindTexture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4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4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TEXTURE_2D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1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null</a:t>
            </a: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Calibri" panose="020F0502020204030204" pitchFamily="34" charset="0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25072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96357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三、Mapping相關function</a:t>
            </a:r>
            <a:endParaRPr dirty="0"/>
          </a:p>
        </p:txBody>
      </p:sp>
      <p:grpSp>
        <p:nvGrpSpPr>
          <p:cNvPr id="658" name="Google Shape;658;p57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59" name="Google Shape;659;p57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0" name="Google Shape;660;p57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1" name="Google Shape;661;p57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2" name="Google Shape;662;p57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63" name="Google Shape;663;p57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64" name="Google Shape;664;p57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5" name="Google Shape;665;p57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66" name="Google Shape;666;p57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68" name="Google Shape;668;p57"/>
          <p:cNvSpPr/>
          <p:nvPr/>
        </p:nvSpPr>
        <p:spPr>
          <a:xfrm>
            <a:off x="889248" y="875496"/>
            <a:ext cx="31341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八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載入圖片到Texture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57"/>
          <p:cNvSpPr txBox="1"/>
          <p:nvPr/>
        </p:nvSpPr>
        <p:spPr>
          <a:xfrm>
            <a:off x="3829958" y="905748"/>
            <a:ext cx="2717145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載入一個Cube Map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0" name="Google Shape;670;p57"/>
          <p:cNvSpPr txBox="1"/>
          <p:nvPr/>
        </p:nvSpPr>
        <p:spPr>
          <a:xfrm>
            <a:off x="0" y="1299705"/>
            <a:ext cx="5462016" cy="248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loadCubeMap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file_name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b="1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tes_buf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</a:t>
            </a:r>
            <a:r>
              <a:rPr lang="en-US" sz="1100" b="1" i="0" u="none" strike="noStrike" cap="none" dirty="0" err="1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createTexture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();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b="1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faces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1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"front"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"top"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"back"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"right"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"left"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"bottom"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];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b="1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file_name</a:t>
            </a:r>
            <a:r>
              <a:rPr lang="en-US" sz="1100" b="1" i="0" u="none" strike="noStrike" cap="none" dirty="0" err="1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split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'.'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1100" b="0" i="0" u="none" strike="noStrike" cap="none" dirty="0" err="1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取得副檔名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b="1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file_name_postfix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'.'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100" b="0" i="0" u="none" strike="noStrike" cap="none" dirty="0">
                <a:solidFill>
                  <a:srgbClr val="FF8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];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b="1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file_prefix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100" b="0" i="0" u="none" strike="noStrike" cap="none" dirty="0">
                <a:solidFill>
                  <a:srgbClr val="FF8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];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b="1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b="1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100" b="0" i="0" u="none" strike="noStrike" cap="none" dirty="0">
                <a:solidFill>
                  <a:srgbClr val="FF8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100" b="0" i="0" u="none" strike="noStrike" cap="none" dirty="0">
                <a:solidFill>
                  <a:srgbClr val="FF8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++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file_prefix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+=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];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tes_buf</a:t>
            </a:r>
            <a:r>
              <a:rPr lang="en-US" sz="1100" b="1" i="0" u="none" strike="noStrike" cap="none" dirty="0" err="1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 b="1" i="0" u="none" strike="noStrike" cap="none" dirty="0" err="1">
                <a:solidFill>
                  <a:srgbClr val="804000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[];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b="1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100" b="0" i="0" u="none" strike="noStrike" cap="none" dirty="0">
                <a:solidFill>
                  <a:srgbClr val="FF8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b="1" i="0" u="none" strike="noStrike" cap="none" dirty="0" err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call_back_loop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(){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tes_buf</a:t>
            </a:r>
            <a:r>
              <a:rPr lang="en-US" sz="1100" b="1" i="0" u="none" strike="noStrike" cap="none" dirty="0" err="1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 b="1" i="0" u="none" strike="noStrike" cap="none" dirty="0" err="1">
                <a:solidFill>
                  <a:srgbClr val="804000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Image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();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b="1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1100" b="0" i="0" u="none" strike="noStrike" cap="none" dirty="0">
                <a:solidFill>
                  <a:srgbClr val="FF8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&gt;=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faces</a:t>
            </a:r>
            <a:r>
              <a:rPr lang="en-US" sz="1100" b="1" i="0" u="none" strike="noStrike" cap="none" dirty="0" err="1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en-US" sz="110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){</a:t>
            </a:r>
            <a:endParaRPr sz="600" b="0" i="0" u="none" strike="noStrike" cap="none" dirty="0">
              <a:solidFill>
                <a:schemeClr val="dk1"/>
              </a:solidFill>
              <a:latin typeface="PMingLiu"/>
              <a:ea typeface="PMingLiu"/>
              <a:cs typeface="PMingLiu"/>
              <a:sym typeface="PMingLiu"/>
            </a:endParaRPr>
          </a:p>
        </p:txBody>
      </p:sp>
      <p:sp>
        <p:nvSpPr>
          <p:cNvPr id="671" name="Google Shape;671;p57"/>
          <p:cNvSpPr txBox="1"/>
          <p:nvPr/>
        </p:nvSpPr>
        <p:spPr>
          <a:xfrm>
            <a:off x="3023616" y="2138424"/>
            <a:ext cx="6021247" cy="300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tes_buf</a:t>
            </a:r>
            <a:r>
              <a:rPr lang="en-US" sz="1050" b="1" i="0" u="none" strike="noStrike" cap="none" dirty="0" err="1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 b="1" i="0" u="none" strike="noStrike" cap="none" dirty="0" err="1" smtClean="0">
                <a:solidFill>
                  <a:srgbClr val="804000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050" b="1" i="0" u="none" strike="noStrike" cap="none" dirty="0" err="1" smtClean="0">
                <a:solidFill>
                  <a:srgbClr val="804000"/>
                </a:solidFill>
                <a:latin typeface="Calibri"/>
                <a:ea typeface="Calibri"/>
                <a:cs typeface="Calibri"/>
                <a:sym typeface="Calibri"/>
              </a:rPr>
              <a:t>onload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1" i="0" u="none" strike="noStrike" cap="none" dirty="0" smtClean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050" b="0" i="0" u="none" strike="noStrike" cap="none" dirty="0" smtClean="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1050" b="0" i="0" u="none" strike="noStrike" cap="none" dirty="0" err="1" smtClean="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回呼函式</a:t>
            </a:r>
            <a:r>
              <a:rPr lang="en-US" sz="1050" b="0" i="0" u="none" strike="noStrike" cap="none" dirty="0" smtClean="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(callback function)</a:t>
            </a:r>
            <a:endParaRPr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handleLoadedCubeMap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tes_buf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0" u="none" strike="noStrike" cap="none" dirty="0" smtClean="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1050" b="0" i="0" u="none" strike="noStrike" cap="none" dirty="0" err="1" smtClean="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將於下一頁給出定義</a:t>
            </a:r>
            <a:endParaRPr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};</a:t>
            </a:r>
            <a:endParaRPr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r>
              <a:rPr lang="en-US" sz="1050" b="1" i="0" u="none" strike="noStrike" cap="none" dirty="0" smtClean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tes_buf</a:t>
            </a:r>
            <a:r>
              <a:rPr lang="en-US" sz="1050" b="1" i="0" u="none" strike="noStrike" cap="none" dirty="0" err="1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 b="1" i="0" u="none" strike="noStrike" cap="none" dirty="0" err="1" smtClean="0">
                <a:solidFill>
                  <a:srgbClr val="804000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050" b="1" i="0" u="none" strike="noStrike" cap="none" dirty="0" err="1" smtClean="0">
                <a:solidFill>
                  <a:srgbClr val="804000"/>
                </a:solidFill>
                <a:latin typeface="Calibri"/>
                <a:ea typeface="Calibri"/>
                <a:cs typeface="Calibri"/>
                <a:sym typeface="Calibri"/>
              </a:rPr>
              <a:t>onload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call_back_loop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tes_buf</a:t>
            </a:r>
            <a:r>
              <a:rPr lang="en-US" sz="1050" b="1" i="0" u="none" strike="noStrike" cap="none" dirty="0" err="1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050" b="1" i="0" u="none" strike="noStrike" cap="none" dirty="0" err="1" smtClean="0">
                <a:solidFill>
                  <a:srgbClr val="804000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src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file_prefix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faces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file_name_postfix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++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call_back_loop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();</a:t>
            </a:r>
            <a:endParaRPr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050" b="1" i="0" u="none" strike="noStrike" cap="none" dirty="0" smtClean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US" sz="105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0" u="none" strike="noStrike" cap="none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tes_buf</a:t>
            </a: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n-US" sz="1050" b="1" i="0" u="none" strike="noStrike" cap="none" dirty="0" smtClean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375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731596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三、Mapping相關function</a:t>
            </a:r>
            <a:endParaRPr dirty="0"/>
          </a:p>
        </p:txBody>
      </p:sp>
      <p:grpSp>
        <p:nvGrpSpPr>
          <p:cNvPr id="677" name="Google Shape;677;p58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78" name="Google Shape;678;p58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79" name="Google Shape;679;p58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0" name="Google Shape;680;p58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1" name="Google Shape;681;p58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682" name="Google Shape;682;p58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683" name="Google Shape;683;p58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85" name="Google Shape;685;p58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86" name="Google Shape;686;p5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687" name="Google Shape;687;p58"/>
          <p:cNvSpPr/>
          <p:nvPr/>
        </p:nvSpPr>
        <p:spPr>
          <a:xfrm>
            <a:off x="889248" y="875496"/>
            <a:ext cx="31341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八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載入圖片到Texture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58"/>
          <p:cNvSpPr txBox="1"/>
          <p:nvPr/>
        </p:nvSpPr>
        <p:spPr>
          <a:xfrm>
            <a:off x="3829958" y="905748"/>
            <a:ext cx="2717145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載入一個Cube Map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9" name="Google Shape;689;p58"/>
          <p:cNvSpPr txBox="1"/>
          <p:nvPr/>
        </p:nvSpPr>
        <p:spPr>
          <a:xfrm>
            <a:off x="109728" y="1277759"/>
            <a:ext cx="9034272" cy="366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function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handleLoadedCubeMap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){</a:t>
            </a: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bindTexture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TEXTURE_CUBE_MAP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texture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);</a:t>
            </a: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pixelStorei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UNPACK_FLIP_Y_WEBGL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true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);</a:t>
            </a: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200" b="0" i="0" u="none" strike="noStrike" cap="none" dirty="0">
                <a:solidFill>
                  <a:srgbClr val="00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//put images on </a:t>
            </a:r>
            <a:r>
              <a:rPr lang="en-US" sz="1200" b="0" i="0" u="none" strike="noStrike" cap="none" dirty="0" err="1">
                <a:solidFill>
                  <a:srgbClr val="00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cubemap</a:t>
            </a:r>
            <a:endParaRPr sz="1200" b="0" i="0" u="none" strike="noStrike" cap="none" dirty="0">
              <a:solidFill>
                <a:srgbClr val="008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texImage2D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TEXTURE_CUBE_MAP_POSITIVE_Z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UNSIGNED_BYTE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1" i="0" u="none" strike="noStrike" cap="none" dirty="0" err="1">
                <a:solidFill>
                  <a:srgbClr val="804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image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]);</a:t>
            </a: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texImage2D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TEXTURE_CUBE_MAP_NEGATIVE_Y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UNSIGNED_BYTE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1" i="0" u="none" strike="noStrike" cap="none" dirty="0" err="1">
                <a:solidFill>
                  <a:srgbClr val="804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image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]);</a:t>
            </a: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texImage2D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TEXTURE_CUBE_MAP_NEGATIVE_Z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UNSIGNED_BYTE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1" i="0" u="none" strike="noStrike" cap="none" dirty="0" err="1">
                <a:solidFill>
                  <a:srgbClr val="804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image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]);</a:t>
            </a: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texImage2D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TEXTURE_CUBE_MAP_POSITIVE_X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UNSIGNED_BYTE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1" i="0" u="none" strike="noStrike" cap="none" dirty="0" err="1">
                <a:solidFill>
                  <a:srgbClr val="804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image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]);</a:t>
            </a: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texImage2D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TEXTURE_CUBE_MAP_NEGATIVE_X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UNSIGNED_BYTE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1" i="0" u="none" strike="noStrike" cap="none" dirty="0" err="1">
                <a:solidFill>
                  <a:srgbClr val="804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image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]);</a:t>
            </a: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texImage2D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TEXTURE_CUBE_MAP_POSITIVE_Y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RGB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UNSIGNED_BYTE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1" i="0" u="none" strike="noStrike" cap="none" dirty="0" err="1">
                <a:solidFill>
                  <a:srgbClr val="804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image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lang="en-US" sz="12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]);</a:t>
            </a: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texParameteri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TEXTURE_CUBE_MAP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TEXTURE_MIN_FILTER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NEAREST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);</a:t>
            </a: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200" b="1" i="0" u="none" strike="noStrike" cap="none" dirty="0" err="1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bindTexture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200" b="1" i="0" u="none" strike="noStrike" cap="none" dirty="0">
                <a:solidFill>
                  <a:srgbClr val="63242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en-US" sz="1200" b="0" i="0" u="none" strike="noStrike" cap="none" dirty="0">
                <a:solidFill>
                  <a:srgbClr val="C021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TEXTURE_2D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r>
              <a:rPr lang="en-US" sz="12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null</a:t>
            </a: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);</a:t>
            </a:r>
            <a:endParaRPr sz="12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2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9878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5772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一、Texture簡介</a:t>
            </a:r>
            <a:endParaRPr/>
          </a:p>
        </p:txBody>
      </p:sp>
      <p:grpSp>
        <p:nvGrpSpPr>
          <p:cNvPr id="153" name="Google Shape;153;p4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54" name="Google Shape;154;p4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5" name="Google Shape;155;p4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" name="Google Shape;156;p4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" name="Google Shape;157;p4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58" name="Google Shape;158;p4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59" name="Google Shape;159;p4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0" name="Google Shape;160;p4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1" name="Google Shape;161;p4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2" name="Google Shape;162;p4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63" name="Google Shape;163;p49"/>
          <p:cNvGrpSpPr/>
          <p:nvPr/>
        </p:nvGrpSpPr>
        <p:grpSpPr>
          <a:xfrm>
            <a:off x="391877" y="2784000"/>
            <a:ext cx="3027980" cy="2231631"/>
            <a:chOff x="511047" y="4084639"/>
            <a:chExt cx="3600821" cy="2653817"/>
          </a:xfrm>
        </p:grpSpPr>
        <p:pic>
          <p:nvPicPr>
            <p:cNvPr id="164" name="Google Shape;164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039" y="4085372"/>
              <a:ext cx="1667609" cy="1667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43526" y="4084639"/>
              <a:ext cx="1668342" cy="1668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49"/>
            <p:cNvSpPr txBox="1"/>
            <p:nvPr/>
          </p:nvSpPr>
          <p:spPr>
            <a:xfrm>
              <a:off x="511047" y="5807631"/>
              <a:ext cx="17156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3D Texture Map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" name="Google Shape;167;p49"/>
            <p:cNvSpPr txBox="1"/>
            <p:nvPr/>
          </p:nvSpPr>
          <p:spPr>
            <a:xfrm>
              <a:off x="2392607" y="5807631"/>
              <a:ext cx="17156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2D Texture Map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8" name="Google Shape;168;p49"/>
            <p:cNvSpPr txBox="1"/>
            <p:nvPr/>
          </p:nvSpPr>
          <p:spPr>
            <a:xfrm>
              <a:off x="521781" y="6430679"/>
              <a:ext cx="35246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▲原始的Texture資料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9" name="Google Shape;169;p49"/>
          <p:cNvGrpSpPr/>
          <p:nvPr/>
        </p:nvGrpSpPr>
        <p:grpSpPr>
          <a:xfrm>
            <a:off x="3757901" y="1914250"/>
            <a:ext cx="4619214" cy="3143045"/>
            <a:chOff x="4476018" y="2123544"/>
            <a:chExt cx="6877782" cy="4679839"/>
          </a:xfrm>
        </p:grpSpPr>
        <p:pic>
          <p:nvPicPr>
            <p:cNvPr id="170" name="Google Shape;170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76018" y="2123544"/>
              <a:ext cx="6877782" cy="3868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49"/>
            <p:cNvSpPr txBox="1"/>
            <p:nvPr/>
          </p:nvSpPr>
          <p:spPr>
            <a:xfrm>
              <a:off x="4677507" y="5942569"/>
              <a:ext cx="2992317" cy="458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3D Texture Rendering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" name="Google Shape;172;p49"/>
            <p:cNvSpPr txBox="1"/>
            <p:nvPr/>
          </p:nvSpPr>
          <p:spPr>
            <a:xfrm>
              <a:off x="7763608" y="5942569"/>
              <a:ext cx="3112477" cy="458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2D Texture Rendering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" name="Google Shape;173;p49"/>
            <p:cNvSpPr txBox="1"/>
            <p:nvPr/>
          </p:nvSpPr>
          <p:spPr>
            <a:xfrm>
              <a:off x="4589583" y="6345118"/>
              <a:ext cx="6380285" cy="458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▲ Texture經過Shader貼到Surface上的效果</a:t>
              </a:r>
              <a:endParaRPr/>
            </a:p>
          </p:txBody>
        </p:sp>
      </p:grpSp>
      <p:sp>
        <p:nvSpPr>
          <p:cNvPr id="174" name="Google Shape;174;p49"/>
          <p:cNvSpPr/>
          <p:nvPr/>
        </p:nvSpPr>
        <p:spPr>
          <a:xfrm>
            <a:off x="460830" y="1759494"/>
            <a:ext cx="28440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下圖是兩個相等的立方體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但貼上不同維度的Texture</a:t>
            </a:r>
            <a:endParaRPr/>
          </a:p>
        </p:txBody>
      </p:sp>
      <p:sp>
        <p:nvSpPr>
          <p:cNvPr id="175" name="Google Shape;175;p49"/>
          <p:cNvSpPr txBox="1"/>
          <p:nvPr/>
        </p:nvSpPr>
        <p:spPr>
          <a:xfrm>
            <a:off x="578519" y="1295020"/>
            <a:ext cx="1530697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Texture範例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9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91972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三、Mapping相關function</a:t>
            </a:r>
            <a:endParaRPr dirty="0"/>
          </a:p>
        </p:txBody>
      </p:sp>
      <p:grpSp>
        <p:nvGrpSpPr>
          <p:cNvPr id="695" name="Google Shape;695;p59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696" name="Google Shape;696;p59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00" name="Google Shape;700;p59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01" name="Google Shape;701;p59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04" name="Google Shape;704;p59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705" name="Google Shape;705;p59"/>
          <p:cNvSpPr/>
          <p:nvPr/>
        </p:nvSpPr>
        <p:spPr>
          <a:xfrm>
            <a:off x="889248" y="875496"/>
            <a:ext cx="31341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八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在物體表面貼Texture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9"/>
          <p:cNvSpPr txBox="1"/>
          <p:nvPr/>
        </p:nvSpPr>
        <p:spPr>
          <a:xfrm>
            <a:off x="4023360" y="894364"/>
            <a:ext cx="2936602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1.在Shader中取得Texture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7" name="Google Shape;707;p59"/>
          <p:cNvSpPr txBox="1"/>
          <p:nvPr/>
        </p:nvSpPr>
        <p:spPr>
          <a:xfrm>
            <a:off x="593304" y="1202413"/>
            <a:ext cx="7804546" cy="394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在Shader中取得Cube Map Texture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0080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varying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408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vec3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vTextureCoord;</a:t>
            </a: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0080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uniform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408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samplerCube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uSampler;</a:t>
            </a: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408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void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main(</a:t>
            </a:r>
            <a:r>
              <a:rPr lang="en-US" sz="1400" b="0" i="0" u="none" strike="noStrike" cap="none">
                <a:solidFill>
                  <a:srgbClr val="408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void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{</a:t>
            </a: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gl_FragColor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=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FF804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textureCube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(uSampler,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vTextureCoord.stp);</a:t>
            </a: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在Shader中取得單張Texture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0080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varying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408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vec2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vTextureCoord;</a:t>
            </a: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0080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uniform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408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sampler2D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uSampler;</a:t>
            </a: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408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void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main(</a:t>
            </a:r>
            <a:r>
              <a:rPr lang="en-US" sz="1400" b="0" i="0" u="none" strike="noStrike" cap="none">
                <a:solidFill>
                  <a:srgbClr val="40808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void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{</a:t>
            </a:r>
            <a:endParaRPr sz="14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gl_FragColor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=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FF804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texture2D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(uSampler,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vTextureCoord.st);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24242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88992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8831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en-US" altLang="zh-TW" sz="4000" b="1" dirty="0" err="1">
                <a:solidFill>
                  <a:srgbClr val="002060"/>
                </a:solidFill>
              </a:rPr>
              <a:t>三、Mapping相關function</a:t>
            </a:r>
            <a:endParaRPr dirty="0"/>
          </a:p>
        </p:txBody>
      </p:sp>
      <p:grpSp>
        <p:nvGrpSpPr>
          <p:cNvPr id="713" name="Google Shape;713;p6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714" name="Google Shape;714;p6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718" name="Google Shape;718;p6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719" name="Google Shape;719;p6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0" name="Google Shape;720;p6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1" name="Google Shape;721;p6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22" name="Google Shape;722;p6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723" name="Google Shape;723;p60"/>
          <p:cNvSpPr/>
          <p:nvPr/>
        </p:nvSpPr>
        <p:spPr>
          <a:xfrm>
            <a:off x="889248" y="875496"/>
            <a:ext cx="31341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八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在物體表面貼Texture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0"/>
          <p:cNvSpPr txBox="1"/>
          <p:nvPr/>
        </p:nvSpPr>
        <p:spPr>
          <a:xfrm>
            <a:off x="4023360" y="894364"/>
            <a:ext cx="2670048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在物體表面貼Texture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5" name="Google Shape;725;p60"/>
          <p:cNvSpPr txBox="1"/>
          <p:nvPr/>
        </p:nvSpPr>
        <p:spPr>
          <a:xfrm>
            <a:off x="100584" y="1412595"/>
            <a:ext cx="8428206" cy="327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在物體表面貼</a:t>
            </a:r>
            <a:r>
              <a:rPr lang="en-US" sz="16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Cube Map Texture</a:t>
            </a:r>
            <a:endParaRPr sz="16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MingLiu"/>
              <a:sym typeface="PMingLiu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bindTexture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</a:t>
            </a: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C021FF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TEXTURE_CUBE_MAP 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,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sz="1050" b="0" i="0" u="none" strike="noStrike" cap="none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請填寫TextureBuffer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);</a:t>
            </a:r>
            <a:endParaRPr sz="5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MingLiu"/>
              <a:sym typeface="PMingLiu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bindBuffer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</a:t>
            </a: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C021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ELEMENT_ARRAY_BUFFER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,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sz="1050" b="0" i="0" u="none" strike="noStrike" cap="none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請填寫ELEMENT_ARRAY_BUFFER名稱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);</a:t>
            </a:r>
            <a:endParaRPr sz="5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MingLiu"/>
              <a:sym typeface="PMingLiu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drawElements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</a:t>
            </a: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TRIANGLES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,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sz="1050" b="0" i="0" u="none" strike="noStrike" cap="none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請填寫ELEMENT_ARRAY_BUFFER名稱</a:t>
            </a:r>
            <a:r>
              <a:rPr lang="en-US" sz="16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numItems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,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UNSIGNED_SHORT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,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sz="1600" b="0" i="0" u="none" strike="noStrike" cap="none">
                <a:solidFill>
                  <a:srgbClr val="FF8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0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);</a:t>
            </a:r>
            <a:endParaRPr sz="5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MingLiu"/>
              <a:sym typeface="PMingLiu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在物體表面貼單一Texture</a:t>
            </a:r>
            <a:endParaRPr sz="16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MingLiu"/>
              <a:sym typeface="PMingLiu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bindTexture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</a:t>
            </a: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C021FF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TEXTURE_2D 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,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sz="1600" b="0" i="0" u="none" strike="noStrike" cap="none">
                <a:solidFill>
                  <a:srgbClr val="D8D8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請填寫TextureBuffer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);</a:t>
            </a:r>
            <a:endParaRPr sz="5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MingLiu"/>
              <a:sym typeface="PMingLiu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bindBuffer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</a:t>
            </a: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C021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ELEMENT_ARRAY_BUFFER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,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sz="1050" b="0" i="0" u="none" strike="noStrike" cap="none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請填寫ELEMENT_ARRAY_BUFFER名稱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);</a:t>
            </a:r>
            <a:endParaRPr sz="5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MingLiu"/>
              <a:sym typeface="PMingLiu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drawElements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</a:t>
            </a: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TRIANGLES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,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sz="1050" b="0" i="0" u="none" strike="noStrike" cap="none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請填寫ELEMENT_ARRAY_BUFFER名稱</a:t>
            </a:r>
            <a:r>
              <a:rPr lang="en-US" sz="16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numItems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,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sz="1600" b="1" i="0" u="none" strike="noStrike" cap="none">
                <a:solidFill>
                  <a:srgbClr val="6324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gl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.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UNSIGNED_SHORT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,</a:t>
            </a:r>
            <a:r>
              <a:rPr lang="en-US" sz="16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sz="1600" b="0" i="0" u="none" strike="noStrike" cap="none">
                <a:solidFill>
                  <a:srgbClr val="FF8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0</a:t>
            </a:r>
            <a:r>
              <a:rPr lang="en-US" sz="1600" b="1" i="0" u="none" strike="noStrike" cap="none">
                <a:solidFill>
                  <a:srgbClr val="0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);</a:t>
            </a:r>
            <a:endParaRPr sz="5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MingLiu"/>
              <a:sym typeface="PMingLiu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25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Google Shape;1643;ga4da39c8bc_0_390" descr="D:\Downloads\webglTeplate_工作區域 1 複本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775"/>
            <a:ext cx="9143998" cy="51482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ga4da39c8bc_0_390"/>
          <p:cNvSpPr txBox="1">
            <a:spLocks noGrp="1"/>
          </p:cNvSpPr>
          <p:nvPr>
            <p:ph type="title"/>
          </p:nvPr>
        </p:nvSpPr>
        <p:spPr>
          <a:xfrm>
            <a:off x="539552" y="987574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>
                <a:solidFill>
                  <a:srgbClr val="002060"/>
                </a:solidFill>
              </a:rPr>
              <a:t>貳、Texture Filtering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645" name="Google Shape;1645;ga4da39c8bc_0_390"/>
          <p:cNvSpPr/>
          <p:nvPr/>
        </p:nvSpPr>
        <p:spPr>
          <a:xfrm>
            <a:off x="1619672" y="1635646"/>
            <a:ext cx="38886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一、Texture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Filtering簡介</a:t>
            </a:r>
            <a:endParaRPr sz="20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二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、</a:t>
            </a:r>
            <a:r>
              <a:rPr lang="zh-TW" altLang="en-US" sz="2000" b="0" i="0" u="none" strike="noStrike" cap="none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處理失真</a:t>
            </a:r>
            <a:endParaRPr lang="en-US" altLang="zh-TW" sz="2000" b="0" i="0" u="none" strike="noStrike" cap="none" dirty="0" smtClean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三、相關</a:t>
            </a: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46" name="Google Shape;1646;ga4da39c8bc_0_390"/>
          <p:cNvSpPr txBox="1">
            <a:spLocks noGrp="1"/>
          </p:cNvSpPr>
          <p:nvPr>
            <p:ph type="sldNum" idx="12"/>
          </p:nvPr>
        </p:nvSpPr>
        <p:spPr>
          <a:xfrm>
            <a:off x="673224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a4da39c8bc_0_39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一、Texture Filtering簡介</a:t>
            </a:r>
            <a:endParaRPr sz="4000" b="1">
              <a:solidFill>
                <a:srgbClr val="002060"/>
              </a:solidFill>
            </a:endParaRPr>
          </a:p>
        </p:txBody>
      </p:sp>
      <p:grpSp>
        <p:nvGrpSpPr>
          <p:cNvPr id="1652" name="Google Shape;1652;ga4da39c8bc_0_39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653" name="Google Shape;1653;ga4da39c8bc_0_39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4" name="Google Shape;1654;ga4da39c8bc_0_39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5" name="Google Shape;1655;ga4da39c8bc_0_39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6" name="Google Shape;1656;ga4da39c8bc_0_39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57" name="Google Shape;1657;ga4da39c8bc_0_39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658" name="Google Shape;1658;ga4da39c8bc_0_39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59" name="Google Shape;1659;ga4da39c8bc_0_39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60" name="Google Shape;1660;ga4da39c8bc_0_39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61" name="Google Shape;1661;ga4da39c8bc_0_397"/>
          <p:cNvSpPr txBox="1"/>
          <p:nvPr/>
        </p:nvSpPr>
        <p:spPr>
          <a:xfrm>
            <a:off x="692201" y="3373900"/>
            <a:ext cx="59679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（二）為什麼需要</a:t>
            </a: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選擇適當的</a:t>
            </a: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Filtering?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2" name="Google Shape;1662;ga4da39c8bc_0_39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1663" name="Google Shape;1663;ga4da39c8bc_0_397"/>
          <p:cNvSpPr/>
          <p:nvPr/>
        </p:nvSpPr>
        <p:spPr>
          <a:xfrm>
            <a:off x="692189" y="3790505"/>
            <a:ext cx="773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上節課教同學如何貼上Texture，但未提及如何解決Texture取樣失真問題</a:t>
            </a:r>
            <a:endParaRPr sz="16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不適當的texture</a:t>
            </a: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filtering</a:t>
            </a:r>
            <a:r>
              <a:rPr lang="en-US" sz="1600" dirty="0" err="1" smtClean="0">
                <a:latin typeface="Microsoft JhengHei"/>
                <a:ea typeface="Microsoft JhengHei"/>
                <a:cs typeface="Microsoft JhengHei"/>
                <a:sym typeface="Microsoft JhengHei"/>
              </a:rPr>
              <a:t>會導致失真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4" name="Google Shape;1664;ga4da39c8bc_0_397"/>
          <p:cNvSpPr txBox="1"/>
          <p:nvPr/>
        </p:nvSpPr>
        <p:spPr>
          <a:xfrm>
            <a:off x="692189" y="1769441"/>
            <a:ext cx="36018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一）什麼是Texture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Filtering?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5" name="Google Shape;1665;ga4da39c8bc_0_397"/>
          <p:cNvSpPr/>
          <p:nvPr/>
        </p:nvSpPr>
        <p:spPr>
          <a:xfrm>
            <a:off x="692189" y="2186038"/>
            <a:ext cx="7147267" cy="76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Texture Filtering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一種針對一個使用材質貼圖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使用臨近的一個或多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texel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其紋理顏色的方法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sz="16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666" name="Google Shape;1666;ga4da39c8bc_0_397"/>
          <p:cNvSpPr txBox="1"/>
          <p:nvPr/>
        </p:nvSpPr>
        <p:spPr>
          <a:xfrm>
            <a:off x="692189" y="1095616"/>
            <a:ext cx="219121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err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</a:t>
            </a:r>
            <a:r>
              <a:rPr lang="en-US" sz="1800" b="1" dirty="0" err="1" smtClean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：取樣失</a:t>
            </a:r>
            <a:r>
              <a:rPr lang="zh-TW" altLang="en-US" sz="1800" b="1" dirty="0" smtClean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真</a:t>
            </a:r>
            <a:endParaRPr sz="1800" b="1" i="0" u="none" strike="noStrike" cap="none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a4da39c8bc_0_41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二、處理失真</a:t>
            </a:r>
          </a:p>
        </p:txBody>
      </p:sp>
      <p:grpSp>
        <p:nvGrpSpPr>
          <p:cNvPr id="1672" name="Google Shape;1672;ga4da39c8bc_0_416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673" name="Google Shape;1673;ga4da39c8bc_0_416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4" name="Google Shape;1674;ga4da39c8bc_0_416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5" name="Google Shape;1675;ga4da39c8bc_0_416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6" name="Google Shape;1676;ga4da39c8bc_0_416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677" name="Google Shape;1677;ga4da39c8bc_0_416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678" name="Google Shape;1678;ga4da39c8bc_0_416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79" name="Google Shape;1679;ga4da39c8bc_0_416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80" name="Google Shape;1680;ga4da39c8bc_0_416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681" name="Google Shape;1681;ga4da39c8bc_0_41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1682" name="Google Shape;1682;ga4da39c8bc_0_416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en-US" sz="20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如何處理失真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ga4da39c8bc_0_416"/>
          <p:cNvSpPr txBox="1"/>
          <p:nvPr/>
        </p:nvSpPr>
        <p:spPr>
          <a:xfrm>
            <a:off x="889251" y="1403675"/>
            <a:ext cx="38577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lang="en-US" sz="1800" b="1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失真的原因</a:t>
            </a:r>
            <a:r>
              <a:rPr lang="en-US" sz="1800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 </a:t>
            </a:r>
            <a:r>
              <a:rPr lang="en-US" sz="1800" b="1" i="0" u="none" strike="noStrike" cap="none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混疊</a:t>
            </a:r>
            <a:r>
              <a:rPr lang="en-US" sz="1800" b="1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（Aliasing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4" name="Google Shape;1684;ga4da39c8bc_0_416"/>
          <p:cNvSpPr txBox="1"/>
          <p:nvPr/>
        </p:nvSpPr>
        <p:spPr>
          <a:xfrm>
            <a:off x="889250" y="4394975"/>
            <a:ext cx="2561086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</a:t>
            </a:r>
            <a:r>
              <a:rPr 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造成失真的2種狀況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dirty="0"/>
          </a:p>
        </p:txBody>
      </p:sp>
      <p:pic>
        <p:nvPicPr>
          <p:cNvPr id="1685" name="Google Shape;1685;ga4da39c8bc_0_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8796" y="2255991"/>
            <a:ext cx="3857549" cy="964388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ga4da39c8bc_0_416"/>
          <p:cNvSpPr txBox="1"/>
          <p:nvPr/>
        </p:nvSpPr>
        <p:spPr>
          <a:xfrm>
            <a:off x="4348796" y="3292358"/>
            <a:ext cx="4795204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不佳的取樣Method，會得出不正確的取樣結果</a:t>
            </a:r>
            <a:endParaRPr sz="16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稱為Aliasing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6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7" name="Google Shape;1687;ga4da39c8bc_0_416"/>
          <p:cNvSpPr txBox="1"/>
          <p:nvPr/>
        </p:nvSpPr>
        <p:spPr>
          <a:xfrm>
            <a:off x="3528650" y="4394975"/>
            <a:ext cx="3735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Minification &amp; Magnification</a:t>
            </a:r>
            <a:endParaRPr sz="1800" b="1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8" name="Google Shape;1688;ga4da39c8bc_0_416"/>
          <p:cNvSpPr txBox="1"/>
          <p:nvPr/>
        </p:nvSpPr>
        <p:spPr>
          <a:xfrm>
            <a:off x="4777570" y="14116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原始訊號無法從取樣訊號還原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89" name="Google Shape;1689;ga4da39c8bc_0_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049" y="2158276"/>
            <a:ext cx="3131573" cy="191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a4da39c8bc_0_43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二、處理失真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695" name="Google Shape;1695;ga4da39c8bc_0_436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696" name="Google Shape;1696;ga4da39c8bc_0_436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7" name="Google Shape;1697;ga4da39c8bc_0_436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8" name="Google Shape;1698;ga4da39c8bc_0_436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9" name="Google Shape;1699;ga4da39c8bc_0_436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00" name="Google Shape;1700;ga4da39c8bc_0_436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701" name="Google Shape;1701;ga4da39c8bc_0_436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2" name="Google Shape;1702;ga4da39c8bc_0_436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03" name="Google Shape;1703;ga4da39c8bc_0_436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04" name="Google Shape;1704;ga4da39c8bc_0_43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1705" name="Google Shape;1705;ga4da39c8bc_0_436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如何處理失真</a:t>
            </a:r>
            <a:endParaRPr sz="2000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6" name="Google Shape;1706;ga4da39c8bc_0_436"/>
          <p:cNvSpPr txBox="1"/>
          <p:nvPr/>
        </p:nvSpPr>
        <p:spPr>
          <a:xfrm>
            <a:off x="889248" y="1403681"/>
            <a:ext cx="22563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混疊（Aliasing）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707" name="Google Shape;1707;ga4da39c8bc_0_436"/>
          <p:cNvGrpSpPr/>
          <p:nvPr/>
        </p:nvGrpSpPr>
        <p:grpSpPr>
          <a:xfrm>
            <a:off x="4508752" y="1784890"/>
            <a:ext cx="4236321" cy="3126276"/>
            <a:chOff x="5391150" y="1570182"/>
            <a:chExt cx="6459776" cy="4767118"/>
          </a:xfrm>
        </p:grpSpPr>
        <p:pic>
          <p:nvPicPr>
            <p:cNvPr id="1708" name="Google Shape;1708;ga4da39c8bc_0_436"/>
            <p:cNvPicPr preferRelativeResize="0"/>
            <p:nvPr/>
          </p:nvPicPr>
          <p:blipFill rotWithShape="1">
            <a:blip r:embed="rId3">
              <a:alphaModFix/>
            </a:blip>
            <a:srcRect t="23189"/>
            <a:stretch/>
          </p:blipFill>
          <p:spPr>
            <a:xfrm>
              <a:off x="5391150" y="1750090"/>
              <a:ext cx="5962650" cy="4587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9" name="Google Shape;1709;ga4da39c8bc_0_436"/>
            <p:cNvSpPr/>
            <p:nvPr/>
          </p:nvSpPr>
          <p:spPr>
            <a:xfrm>
              <a:off x="5652655" y="2595418"/>
              <a:ext cx="5467800" cy="10623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ga4da39c8bc_0_436"/>
            <p:cNvSpPr/>
            <p:nvPr/>
          </p:nvSpPr>
          <p:spPr>
            <a:xfrm>
              <a:off x="7841673" y="2872509"/>
              <a:ext cx="1099200" cy="2679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1" name="Google Shape;1711;ga4da39c8bc_0_436"/>
            <p:cNvCxnSpPr/>
            <p:nvPr/>
          </p:nvCxnSpPr>
          <p:spPr>
            <a:xfrm flipH="1">
              <a:off x="8331227" y="1570182"/>
              <a:ext cx="83100" cy="1302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712" name="Google Shape;1712;ga4da39c8bc_0_436"/>
            <p:cNvSpPr txBox="1"/>
            <p:nvPr/>
          </p:nvSpPr>
          <p:spPr>
            <a:xfrm>
              <a:off x="8808026" y="2088279"/>
              <a:ext cx="30429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Aliasing發生的區域</a:t>
              </a:r>
              <a:endParaRPr sz="1400" b="0" i="0" u="none" strike="noStrike" cap="none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3" name="Google Shape;1713;ga4da39c8bc_0_436"/>
            <p:cNvSpPr/>
            <p:nvPr/>
          </p:nvSpPr>
          <p:spPr>
            <a:xfrm>
              <a:off x="6086764" y="3140364"/>
              <a:ext cx="1320900" cy="434100"/>
            </a:xfrm>
            <a:prstGeom prst="ellipse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ga4da39c8bc_0_436"/>
            <p:cNvSpPr txBox="1"/>
            <p:nvPr/>
          </p:nvSpPr>
          <p:spPr>
            <a:xfrm>
              <a:off x="5547880" y="1953614"/>
              <a:ext cx="18288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B0F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棋盤歪掉</a:t>
              </a:r>
              <a:endParaRPr sz="1400" b="0" i="0" u="none" strike="noStrike" cap="non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715" name="Google Shape;1715;ga4da39c8bc_0_436"/>
            <p:cNvCxnSpPr/>
            <p:nvPr/>
          </p:nvCxnSpPr>
          <p:spPr>
            <a:xfrm>
              <a:off x="6225309" y="2336800"/>
              <a:ext cx="332400" cy="78960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16" name="Google Shape;1716;ga4da39c8bc_0_436"/>
          <p:cNvSpPr txBox="1"/>
          <p:nvPr/>
        </p:nvSpPr>
        <p:spPr>
          <a:xfrm>
            <a:off x="5810682" y="1465195"/>
            <a:ext cx="125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部分格子不見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7" name="Google Shape;1717;ga4da39c8bc_0_436"/>
          <p:cNvSpPr txBox="1"/>
          <p:nvPr/>
        </p:nvSpPr>
        <p:spPr>
          <a:xfrm>
            <a:off x="0" y="1825625"/>
            <a:ext cx="4472700" cy="26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混疊（Aliasing）是指因為取樣不足（under-sampling）而導致的圖像失真現象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如右圖，較遠處的棋盤因為能填的像素不夠所以失真(比如要畫50個黑白相間的格子，可是只有25個像素可畫)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造成棋盤歪掉或不見的效果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a4da39c8bc_0_74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二、處理失真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723" name="Google Shape;1723;ga4da39c8bc_0_743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724" name="Google Shape;1724;ga4da39c8bc_0_743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5" name="Google Shape;1725;ga4da39c8bc_0_743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6" name="Google Shape;1726;ga4da39c8bc_0_743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7" name="Google Shape;1727;ga4da39c8bc_0_743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28" name="Google Shape;1728;ga4da39c8bc_0_743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729" name="Google Shape;1729;ga4da39c8bc_0_743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0" name="Google Shape;1730;ga4da39c8bc_0_743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1" name="Google Shape;1731;ga4da39c8bc_0_743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32" name="Google Shape;1732;ga4da39c8bc_0_74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1733" name="Google Shape;1733;ga4da39c8bc_0_743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</a:t>
            </a:r>
            <a:r>
              <a:rPr lang="zh-TW" alt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失真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4" name="Google Shape;1734;ga4da39c8bc_0_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966" y="3356291"/>
            <a:ext cx="1516150" cy="166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ga4da39c8bc_0_7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966" y="1382663"/>
            <a:ext cx="1516150" cy="17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ga4da39c8bc_0_7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504" y="3037625"/>
            <a:ext cx="791000" cy="897781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ga4da39c8bc_0_743"/>
          <p:cNvSpPr/>
          <p:nvPr/>
        </p:nvSpPr>
        <p:spPr>
          <a:xfrm>
            <a:off x="3284547" y="1911569"/>
            <a:ext cx="1543407" cy="17132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ga4da39c8bc_0_743"/>
          <p:cNvSpPr/>
          <p:nvPr/>
        </p:nvSpPr>
        <p:spPr>
          <a:xfrm>
            <a:off x="3919300" y="4378992"/>
            <a:ext cx="273900" cy="3529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743;ga4da39c8bc_0_772"/>
          <p:cNvSpPr txBox="1"/>
          <p:nvPr/>
        </p:nvSpPr>
        <p:spPr>
          <a:xfrm>
            <a:off x="889246" y="1382663"/>
            <a:ext cx="250013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zh-TW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 </a:t>
            </a:r>
            <a:r>
              <a:rPr lang="en-US" altLang="zh-TW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造成失真的2種狀況 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489134" y="262569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740808" y="246421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740808" y="436205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2237263" y="2768194"/>
            <a:ext cx="585216" cy="7183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>
            <a:endCxn id="22" idx="1"/>
          </p:cNvCxnSpPr>
          <p:nvPr/>
        </p:nvCxnSpPr>
        <p:spPr>
          <a:xfrm>
            <a:off x="2237263" y="3578352"/>
            <a:ext cx="503545" cy="93759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4965328" y="2627087"/>
            <a:ext cx="1030154" cy="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4910464" y="4555467"/>
            <a:ext cx="1030154" cy="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6566171" y="106398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24605" y="3933155"/>
            <a:ext cx="1228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Minification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96116" y="2085399"/>
            <a:ext cx="1394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Magnification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a4da39c8bc_0_772"/>
          <p:cNvSpPr txBox="1"/>
          <p:nvPr/>
        </p:nvSpPr>
        <p:spPr>
          <a:xfrm>
            <a:off x="889246" y="1382663"/>
            <a:ext cx="37194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Minification &amp; Magnification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44" name="Google Shape;1744;ga4da39c8bc_0_772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二、處理失真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745" name="Google Shape;1745;ga4da39c8bc_0_772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746" name="Google Shape;1746;ga4da39c8bc_0_772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7" name="Google Shape;1747;ga4da39c8bc_0_772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8" name="Google Shape;1748;ga4da39c8bc_0_772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49" name="Google Shape;1749;ga4da39c8bc_0_772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50" name="Google Shape;1750;ga4da39c8bc_0_772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751" name="Google Shape;1751;ga4da39c8bc_0_772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2" name="Google Shape;1752;ga4da39c8bc_0_772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3" name="Google Shape;1753;ga4da39c8bc_0_772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54" name="Google Shape;1754;ga4da39c8bc_0_772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1755" name="Google Shape;1755;ga4da39c8bc_0_772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處理失真 </a:t>
            </a:r>
            <a:endParaRPr lang="zh-TW" altLang="en-US" dirty="0"/>
          </a:p>
        </p:txBody>
      </p:sp>
      <p:sp>
        <p:nvSpPr>
          <p:cNvPr id="1756" name="Google Shape;1756;ga4da39c8bc_0_772"/>
          <p:cNvSpPr txBox="1"/>
          <p:nvPr/>
        </p:nvSpPr>
        <p:spPr>
          <a:xfrm>
            <a:off x="838200" y="1751954"/>
            <a:ext cx="7622100" cy="3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Minification : texture map &gt; 要貼的面 (大圖貼小面)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常用解法 :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Nearest filtering (最近點採樣) : WebGL語法 = gl.NEAREST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box filtering : WebGL無提供，需自行實作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Magnification : texture map &lt; 要貼的面 (小圖貼大面)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常用解法 :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Linear filtering (雙線性內插) : WebGL語法 = gl.LINEAR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Nearest point interpolation : WebGL語法 = gl.NEAREST_MIPMAP_LINEAR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實際上還是要依實際情況調整，經過測試調整出最佳效果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a4da39c8bc_0_463"/>
          <p:cNvSpPr txBox="1"/>
          <p:nvPr/>
        </p:nvSpPr>
        <p:spPr>
          <a:xfrm>
            <a:off x="889248" y="1403681"/>
            <a:ext cx="2652528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zh-TW" altLang="en-US" sz="1800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Minification</a:t>
            </a:r>
            <a:r>
              <a:rPr 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解法1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dirty="0"/>
          </a:p>
        </p:txBody>
      </p:sp>
      <p:sp>
        <p:nvSpPr>
          <p:cNvPr id="1762" name="Google Shape;1762;ga4da39c8bc_0_46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二、處理失真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763" name="Google Shape;1763;ga4da39c8bc_0_463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764" name="Google Shape;1764;ga4da39c8bc_0_463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5" name="Google Shape;1765;ga4da39c8bc_0_463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6" name="Google Shape;1766;ga4da39c8bc_0_463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67" name="Google Shape;1767;ga4da39c8bc_0_463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68" name="Google Shape;1768;ga4da39c8bc_0_463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769" name="Google Shape;1769;ga4da39c8bc_0_463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0" name="Google Shape;1770;ga4da39c8bc_0_463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1" name="Google Shape;1771;ga4da39c8bc_0_463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72" name="Google Shape;1772;ga4da39c8bc_0_46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1773" name="Google Shape;1773;ga4da39c8bc_0_463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處理失真 </a:t>
            </a:r>
            <a:endParaRPr lang="zh-TW" altLang="en-US" dirty="0"/>
          </a:p>
        </p:txBody>
      </p:sp>
      <p:sp>
        <p:nvSpPr>
          <p:cNvPr id="1774" name="Google Shape;1774;ga4da39c8bc_0_463"/>
          <p:cNvSpPr txBox="1"/>
          <p:nvPr/>
        </p:nvSpPr>
        <p:spPr>
          <a:xfrm>
            <a:off x="0" y="1901471"/>
            <a:ext cx="5437632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當要貼Texture的Surface解析度比Texture少時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解法1 : Nearest filtering (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最近點採樣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200"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當紋理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(Texture)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按比例放大或縮小WebGL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會在原始影像上找距離最近的點，用它的顏色當作該點的顏色。在沒有縮放的情況下，紋理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(Texture)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看起來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還不錯；縮小後，看起來大致還好。但經放大後，看起來會有很多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“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馬賽克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”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的狀況，因為這種演算法只是簡單的放大原始影像的像素，沒有再做其他的最佳化處理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解法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2: box filtering</a:t>
            </a:r>
            <a:endParaRPr sz="1200" dirty="0"/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775" name="Google Shape;1775;ga4da39c8bc_0_463"/>
          <p:cNvGrpSpPr/>
          <p:nvPr/>
        </p:nvGrpSpPr>
        <p:grpSpPr>
          <a:xfrm>
            <a:off x="5569973" y="1424780"/>
            <a:ext cx="2761120" cy="1643088"/>
            <a:chOff x="8236643" y="568435"/>
            <a:chExt cx="3773052" cy="2245269"/>
          </a:xfrm>
        </p:grpSpPr>
        <p:pic>
          <p:nvPicPr>
            <p:cNvPr id="1776" name="Google Shape;1776;ga4da39c8bc_0_4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36643" y="568435"/>
              <a:ext cx="1959545" cy="1822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7" name="Google Shape;1777;ga4da39c8bc_0_463"/>
            <p:cNvSpPr/>
            <p:nvPr/>
          </p:nvSpPr>
          <p:spPr>
            <a:xfrm>
              <a:off x="10971717" y="1318492"/>
              <a:ext cx="387900" cy="3048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8" name="Google Shape;1778;ga4da39c8bc_0_463"/>
            <p:cNvSpPr txBox="1"/>
            <p:nvPr/>
          </p:nvSpPr>
          <p:spPr>
            <a:xfrm>
              <a:off x="8492106" y="2393104"/>
              <a:ext cx="1200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79" name="Google Shape;1779;ga4da39c8bc_0_463"/>
            <p:cNvSpPr txBox="1"/>
            <p:nvPr/>
          </p:nvSpPr>
          <p:spPr>
            <a:xfrm>
              <a:off x="10715795" y="1707581"/>
              <a:ext cx="1293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Surface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780" name="Google Shape;1780;ga4da39c8bc_0_463"/>
          <p:cNvGrpSpPr/>
          <p:nvPr/>
        </p:nvGrpSpPr>
        <p:grpSpPr>
          <a:xfrm>
            <a:off x="5508460" y="3709672"/>
            <a:ext cx="3207027" cy="1272872"/>
            <a:chOff x="8302194" y="4953095"/>
            <a:chExt cx="3823352" cy="1517492"/>
          </a:xfrm>
        </p:grpSpPr>
        <p:pic>
          <p:nvPicPr>
            <p:cNvPr id="1781" name="Google Shape;1781;ga4da39c8bc_0_4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02194" y="4953095"/>
              <a:ext cx="979808" cy="975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2" name="Google Shape;1782;ga4da39c8bc_0_463"/>
            <p:cNvSpPr/>
            <p:nvPr/>
          </p:nvSpPr>
          <p:spPr>
            <a:xfrm>
              <a:off x="10260125" y="5170485"/>
              <a:ext cx="310500" cy="318300"/>
            </a:xfrm>
            <a:prstGeom prst="rect">
              <a:avLst/>
            </a:prstGeom>
            <a:solidFill>
              <a:srgbClr val="FF007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3" name="Google Shape;1783;ga4da39c8bc_0_463"/>
            <p:cNvSpPr/>
            <p:nvPr/>
          </p:nvSpPr>
          <p:spPr>
            <a:xfrm>
              <a:off x="10569534" y="5170485"/>
              <a:ext cx="310500" cy="318300"/>
            </a:xfrm>
            <a:prstGeom prst="rect">
              <a:avLst/>
            </a:prstGeom>
            <a:solidFill>
              <a:srgbClr val="FF00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4" name="Google Shape;1784;ga4da39c8bc_0_463"/>
            <p:cNvSpPr/>
            <p:nvPr/>
          </p:nvSpPr>
          <p:spPr>
            <a:xfrm>
              <a:off x="10262450" y="5491364"/>
              <a:ext cx="310500" cy="318300"/>
            </a:xfrm>
            <a:prstGeom prst="rect">
              <a:avLst/>
            </a:pr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5" name="Google Shape;1785;ga4da39c8bc_0_463"/>
            <p:cNvSpPr/>
            <p:nvPr/>
          </p:nvSpPr>
          <p:spPr>
            <a:xfrm>
              <a:off x="10569567" y="5489072"/>
              <a:ext cx="310500" cy="318300"/>
            </a:xfrm>
            <a:prstGeom prst="rect">
              <a:avLst/>
            </a:prstGeom>
            <a:solidFill>
              <a:srgbClr val="00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6" name="Google Shape;1786;ga4da39c8bc_0_463"/>
            <p:cNvSpPr txBox="1"/>
            <p:nvPr/>
          </p:nvSpPr>
          <p:spPr>
            <a:xfrm>
              <a:off x="8302194" y="5925675"/>
              <a:ext cx="11262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87" name="Google Shape;1787;ga4da39c8bc_0_463"/>
            <p:cNvSpPr txBox="1"/>
            <p:nvPr/>
          </p:nvSpPr>
          <p:spPr>
            <a:xfrm>
              <a:off x="9102445" y="5846887"/>
              <a:ext cx="3023100" cy="62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貼到只有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2x2個像素的地方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a4da39c8bc_0_493"/>
          <p:cNvSpPr txBox="1"/>
          <p:nvPr/>
        </p:nvSpPr>
        <p:spPr>
          <a:xfrm>
            <a:off x="889248" y="1403681"/>
            <a:ext cx="2561088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zh-TW" altLang="en-US" sz="1800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Minification</a:t>
            </a:r>
            <a:r>
              <a:rPr lang="en-US" sz="18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解法2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dirty="0"/>
          </a:p>
        </p:txBody>
      </p:sp>
      <p:sp>
        <p:nvSpPr>
          <p:cNvPr id="1793" name="Google Shape;1793;ga4da39c8bc_0_493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二、處理失真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794" name="Google Shape;1794;ga4da39c8bc_0_493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795" name="Google Shape;1795;ga4da39c8bc_0_493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96" name="Google Shape;1796;ga4da39c8bc_0_493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97" name="Google Shape;1797;ga4da39c8bc_0_493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98" name="Google Shape;1798;ga4da39c8bc_0_493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99" name="Google Shape;1799;ga4da39c8bc_0_493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1800" name="Google Shape;1800;ga4da39c8bc_0_493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處理失真 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1" name="Google Shape;1801;ga4da39c8bc_0_493"/>
          <p:cNvGrpSpPr/>
          <p:nvPr/>
        </p:nvGrpSpPr>
        <p:grpSpPr>
          <a:xfrm>
            <a:off x="5569973" y="1075521"/>
            <a:ext cx="2761120" cy="1643088"/>
            <a:chOff x="8236643" y="568435"/>
            <a:chExt cx="3773052" cy="2245269"/>
          </a:xfrm>
        </p:grpSpPr>
        <p:pic>
          <p:nvPicPr>
            <p:cNvPr id="1802" name="Google Shape;1802;ga4da39c8bc_0_4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36643" y="568435"/>
              <a:ext cx="1959545" cy="1822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3" name="Google Shape;1803;ga4da39c8bc_0_493"/>
            <p:cNvSpPr/>
            <p:nvPr/>
          </p:nvSpPr>
          <p:spPr>
            <a:xfrm>
              <a:off x="10971717" y="1318492"/>
              <a:ext cx="387900" cy="3048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04" name="Google Shape;1804;ga4da39c8bc_0_493"/>
            <p:cNvSpPr txBox="1"/>
            <p:nvPr/>
          </p:nvSpPr>
          <p:spPr>
            <a:xfrm>
              <a:off x="8492106" y="2393104"/>
              <a:ext cx="1200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05" name="Google Shape;1805;ga4da39c8bc_0_493"/>
            <p:cNvSpPr txBox="1"/>
            <p:nvPr/>
          </p:nvSpPr>
          <p:spPr>
            <a:xfrm>
              <a:off x="10715795" y="1707581"/>
              <a:ext cx="1293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Surface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06" name="Google Shape;1806;ga4da39c8bc_0_493"/>
          <p:cNvSpPr txBox="1"/>
          <p:nvPr/>
        </p:nvSpPr>
        <p:spPr>
          <a:xfrm>
            <a:off x="0" y="1825625"/>
            <a:ext cx="5076600" cy="311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r="-11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807" name="Google Shape;1807;ga4da39c8bc_0_4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1904" y="3236342"/>
            <a:ext cx="883786" cy="8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ga4da39c8bc_0_4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35689" y="3236342"/>
            <a:ext cx="3497407" cy="1078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9" name="Google Shape;1809;ga4da39c8bc_0_493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810" name="Google Shape;1810;ga4da39c8bc_0_493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1" name="Google Shape;1811;ga4da39c8bc_0_493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12" name="Google Shape;1812;ga4da39c8bc_0_493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0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5772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一、Texture簡介</a:t>
            </a:r>
            <a:endParaRPr/>
          </a:p>
        </p:txBody>
      </p:sp>
      <p:grpSp>
        <p:nvGrpSpPr>
          <p:cNvPr id="181" name="Google Shape;181;p50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182" name="Google Shape;182;p50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" name="Google Shape;183;p50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4" name="Google Shape;184;p50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" name="Google Shape;185;p50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6" name="Google Shape;186;p50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187" name="Google Shape;187;p50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8" name="Google Shape;188;p50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9" name="Google Shape;189;p50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0" name="Google Shape;190;p50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1" name="Google Shape;191;p50"/>
          <p:cNvSpPr/>
          <p:nvPr/>
        </p:nvSpPr>
        <p:spPr>
          <a:xfrm>
            <a:off x="889248" y="875496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</a:t>
            </a:r>
            <a:r>
              <a:rPr lang="en-US" sz="2000" b="0" i="0" u="none" strike="noStrike" cap="none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貼上Texture的方式－Texture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Mapping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0"/>
          <p:cNvSpPr/>
          <p:nvPr/>
        </p:nvSpPr>
        <p:spPr>
          <a:xfrm>
            <a:off x="950466" y="1330690"/>
            <a:ext cx="6035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本課程所講述的Texture皆以二維Texture (2D Texture)為主，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其他維度的不在本課程範圍內。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雖然會附上三維Texture的範例，但不會加以講解。</a:t>
            </a:r>
            <a:endParaRPr/>
          </a:p>
        </p:txBody>
      </p:sp>
      <p:sp>
        <p:nvSpPr>
          <p:cNvPr id="193" name="Google Shape;193;p50"/>
          <p:cNvSpPr txBox="1"/>
          <p:nvPr/>
        </p:nvSpPr>
        <p:spPr>
          <a:xfrm>
            <a:off x="1042415" y="2242697"/>
            <a:ext cx="3524065" cy="7386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1D Texture可以很容易地用2D Texture類推出來，但三維或三維以上的就比較困難，有專門的領域在研究。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4" name="Google Shape;194;p50"/>
          <p:cNvSpPr txBox="1"/>
          <p:nvPr/>
        </p:nvSpPr>
        <p:spPr>
          <a:xfrm>
            <a:off x="950466" y="3369100"/>
            <a:ext cx="3395982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什麼是Texture Mapping?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5" name="Google Shape;195;p50"/>
          <p:cNvSpPr/>
          <p:nvPr/>
        </p:nvSpPr>
        <p:spPr>
          <a:xfrm>
            <a:off x="950466" y="3799511"/>
            <a:ext cx="55417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Mapping是將物體表面的細節、表面圖案、紋理及顏色等資訊呈現在三維物體模型的方法。</a:t>
            </a:r>
            <a:endParaRPr/>
          </a:p>
        </p:txBody>
      </p:sp>
      <p:pic>
        <p:nvPicPr>
          <p:cNvPr id="196" name="Google Shape;1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250" y="1824325"/>
            <a:ext cx="2340600" cy="23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a4da39c8bc_0_517"/>
          <p:cNvSpPr txBox="1"/>
          <p:nvPr/>
        </p:nvSpPr>
        <p:spPr>
          <a:xfrm>
            <a:off x="889248" y="1403681"/>
            <a:ext cx="2713488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zh-TW" altLang="en-US" sz="1800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1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Magnification</a:t>
            </a:r>
            <a:r>
              <a:rPr lang="en-US" sz="1800" b="1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解法</a:t>
            </a:r>
            <a:endParaRPr sz="1800" b="1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8" name="Google Shape;1818;ga4da39c8bc_0_51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二、處理失真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819" name="Google Shape;1819;ga4da39c8bc_0_51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820" name="Google Shape;1820;ga4da39c8bc_0_51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21" name="Google Shape;1821;ga4da39c8bc_0_51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22" name="Google Shape;1822;ga4da39c8bc_0_51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23" name="Google Shape;1823;ga4da39c8bc_0_51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24" name="Google Shape;1824;ga4da39c8bc_0_51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1825" name="Google Shape;1825;ga4da39c8bc_0_517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處理失真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6" name="Google Shape;1826;ga4da39c8bc_0_51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827" name="Google Shape;1827;ga4da39c8bc_0_51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28" name="Google Shape;1828;ga4da39c8bc_0_51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29" name="Google Shape;1829;ga4da39c8bc_0_51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30" name="Google Shape;1830;ga4da39c8bc_0_517"/>
          <p:cNvSpPr txBox="1"/>
          <p:nvPr/>
        </p:nvSpPr>
        <p:spPr>
          <a:xfrm>
            <a:off x="1" y="1825625"/>
            <a:ext cx="4857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當要貼Texture的Surface解析度比Texture大時</a:t>
            </a: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解法 : Linear filtering (雙線性內插)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線性演算法能夠讓紋理(Texture)影像放大時， 看起來比簡單放大好。基本上，它只對原始紋理(Texture)影像上的像素進行線性內插(Interpolation)的補值動作，這樣看到的畫面效果會比較平滑。但是銳利的邊緣會看起來有點模糊。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831" name="Google Shape;1831;ga4da39c8bc_0_517"/>
          <p:cNvGrpSpPr/>
          <p:nvPr/>
        </p:nvGrpSpPr>
        <p:grpSpPr>
          <a:xfrm>
            <a:off x="5631204" y="1020329"/>
            <a:ext cx="2802005" cy="1505343"/>
            <a:chOff x="7746410" y="230188"/>
            <a:chExt cx="3394313" cy="1823553"/>
          </a:xfrm>
        </p:grpSpPr>
        <p:pic>
          <p:nvPicPr>
            <p:cNvPr id="1832" name="Google Shape;1832;ga4da39c8bc_0_5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5641" y="1080165"/>
              <a:ext cx="272781" cy="253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ga4da39c8bc_0_517"/>
            <p:cNvSpPr txBox="1"/>
            <p:nvPr/>
          </p:nvSpPr>
          <p:spPr>
            <a:xfrm>
              <a:off x="7746410" y="1315109"/>
              <a:ext cx="11985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4" name="Google Shape;1834;ga4da39c8bc_0_517"/>
            <p:cNvSpPr/>
            <p:nvPr/>
          </p:nvSpPr>
          <p:spPr>
            <a:xfrm>
              <a:off x="9376723" y="230188"/>
              <a:ext cx="1764000" cy="14220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5" name="Google Shape;1835;ga4da39c8bc_0_517"/>
            <p:cNvSpPr txBox="1"/>
            <p:nvPr/>
          </p:nvSpPr>
          <p:spPr>
            <a:xfrm>
              <a:off x="9729143" y="1684441"/>
              <a:ext cx="1059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Surface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36" name="Google Shape;1836;ga4da39c8bc_0_517"/>
          <p:cNvGrpSpPr/>
          <p:nvPr/>
        </p:nvGrpSpPr>
        <p:grpSpPr>
          <a:xfrm>
            <a:off x="4895428" y="2979949"/>
            <a:ext cx="3706691" cy="1794525"/>
            <a:chOff x="7466274" y="3966234"/>
            <a:chExt cx="4401723" cy="2131012"/>
          </a:xfrm>
        </p:grpSpPr>
        <p:sp>
          <p:nvSpPr>
            <p:cNvPr id="1837" name="Google Shape;1837;ga4da39c8bc_0_517"/>
            <p:cNvSpPr/>
            <p:nvPr/>
          </p:nvSpPr>
          <p:spPr>
            <a:xfrm>
              <a:off x="7775243" y="4868731"/>
              <a:ext cx="310500" cy="318300"/>
            </a:xfrm>
            <a:prstGeom prst="rect">
              <a:avLst/>
            </a:prstGeom>
            <a:solidFill>
              <a:srgbClr val="FF00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8" name="Google Shape;1838;ga4da39c8bc_0_517"/>
            <p:cNvSpPr/>
            <p:nvPr/>
          </p:nvSpPr>
          <p:spPr>
            <a:xfrm>
              <a:off x="8861747" y="4868731"/>
              <a:ext cx="310500" cy="3183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9" name="Google Shape;1839;ga4da39c8bc_0_517"/>
            <p:cNvSpPr/>
            <p:nvPr/>
          </p:nvSpPr>
          <p:spPr>
            <a:xfrm>
              <a:off x="7775243" y="5778945"/>
              <a:ext cx="310500" cy="318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40" name="Google Shape;1840;ga4da39c8bc_0_517"/>
            <p:cNvSpPr/>
            <p:nvPr/>
          </p:nvSpPr>
          <p:spPr>
            <a:xfrm>
              <a:off x="8861747" y="5778946"/>
              <a:ext cx="310500" cy="318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841" name="Google Shape;1841;ga4da39c8bc_0_5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50303" y="4824671"/>
              <a:ext cx="979809" cy="975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2" name="Google Shape;1842;ga4da39c8bc_0_517"/>
            <p:cNvSpPr/>
            <p:nvPr/>
          </p:nvSpPr>
          <p:spPr>
            <a:xfrm>
              <a:off x="8358422" y="5402510"/>
              <a:ext cx="189900" cy="20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843" name="Google Shape;1843;ga4da39c8bc_0_517"/>
            <p:cNvCxnSpPr/>
            <p:nvPr/>
          </p:nvCxnSpPr>
          <p:spPr>
            <a:xfrm>
              <a:off x="7775243" y="4868731"/>
              <a:ext cx="0" cy="1228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4" name="Google Shape;1844;ga4da39c8bc_0_517"/>
            <p:cNvCxnSpPr/>
            <p:nvPr/>
          </p:nvCxnSpPr>
          <p:spPr>
            <a:xfrm>
              <a:off x="8861747" y="4868730"/>
              <a:ext cx="0" cy="1228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5" name="Google Shape;1845;ga4da39c8bc_0_517"/>
            <p:cNvCxnSpPr/>
            <p:nvPr/>
          </p:nvCxnSpPr>
          <p:spPr>
            <a:xfrm rot="10800000">
              <a:off x="7775345" y="4868731"/>
              <a:ext cx="13968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6" name="Google Shape;1846;ga4da39c8bc_0_517"/>
            <p:cNvCxnSpPr/>
            <p:nvPr/>
          </p:nvCxnSpPr>
          <p:spPr>
            <a:xfrm rot="10800000">
              <a:off x="7775345" y="5775070"/>
              <a:ext cx="13968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7" name="Google Shape;1847;ga4da39c8bc_0_517"/>
            <p:cNvCxnSpPr>
              <a:endCxn id="1842" idx="0"/>
            </p:cNvCxnSpPr>
            <p:nvPr/>
          </p:nvCxnSpPr>
          <p:spPr>
            <a:xfrm flipH="1">
              <a:off x="8453372" y="4546910"/>
              <a:ext cx="20400" cy="85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48" name="Google Shape;1848;ga4da39c8bc_0_517"/>
            <p:cNvSpPr txBox="1"/>
            <p:nvPr/>
          </p:nvSpPr>
          <p:spPr>
            <a:xfrm>
              <a:off x="7466274" y="3966234"/>
              <a:ext cx="2164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取樣點不落在Texture整數格點上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849" name="Google Shape;1849;ga4da39c8bc_0_517"/>
            <p:cNvCxnSpPr/>
            <p:nvPr/>
          </p:nvCxnSpPr>
          <p:spPr>
            <a:xfrm>
              <a:off x="9850303" y="4824671"/>
              <a:ext cx="0" cy="1228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0" name="Google Shape;1850;ga4da39c8bc_0_517"/>
            <p:cNvCxnSpPr/>
            <p:nvPr/>
          </p:nvCxnSpPr>
          <p:spPr>
            <a:xfrm rot="10800000">
              <a:off x="9850405" y="5799901"/>
              <a:ext cx="13968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1" name="Google Shape;1851;ga4da39c8bc_0_517"/>
            <p:cNvCxnSpPr/>
            <p:nvPr/>
          </p:nvCxnSpPr>
          <p:spPr>
            <a:xfrm>
              <a:off x="10830112" y="4824671"/>
              <a:ext cx="0" cy="1228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2" name="Google Shape;1852;ga4da39c8bc_0_517"/>
            <p:cNvCxnSpPr/>
            <p:nvPr/>
          </p:nvCxnSpPr>
          <p:spPr>
            <a:xfrm rot="10800000">
              <a:off x="9850405" y="4824671"/>
              <a:ext cx="13968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53" name="Google Shape;1853;ga4da39c8bc_0_517"/>
            <p:cNvSpPr txBox="1"/>
            <p:nvPr/>
          </p:nvSpPr>
          <p:spPr>
            <a:xfrm>
              <a:off x="9703797" y="3981743"/>
              <a:ext cx="2164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雙線性內插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以解決問題</a:t>
              </a:r>
              <a:endParaRPr/>
            </a:p>
          </p:txBody>
        </p:sp>
        <p:sp>
          <p:nvSpPr>
            <p:cNvPr id="1854" name="Google Shape;1854;ga4da39c8bc_0_517"/>
            <p:cNvSpPr/>
            <p:nvPr/>
          </p:nvSpPr>
          <p:spPr>
            <a:xfrm>
              <a:off x="10340207" y="5392678"/>
              <a:ext cx="189900" cy="209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a4da39c8bc_0_575"/>
          <p:cNvSpPr txBox="1"/>
          <p:nvPr/>
        </p:nvSpPr>
        <p:spPr>
          <a:xfrm>
            <a:off x="541775" y="1382663"/>
            <a:ext cx="28656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其他filtering Method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60" name="Google Shape;1860;ga4da39c8bc_0_57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二、處理失真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861" name="Google Shape;1861;ga4da39c8bc_0_575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862" name="Google Shape;1862;ga4da39c8bc_0_575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63" name="Google Shape;1863;ga4da39c8bc_0_575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64" name="Google Shape;1864;ga4da39c8bc_0_575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65" name="Google Shape;1865;ga4da39c8bc_0_575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66" name="Google Shape;1866;ga4da39c8bc_0_575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867" name="Google Shape;1867;ga4da39c8bc_0_575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68" name="Google Shape;1868;ga4da39c8bc_0_575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69" name="Google Shape;1869;ga4da39c8bc_0_575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70" name="Google Shape;1870;ga4da39c8bc_0_57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1871" name="Google Shape;1871;ga4da39c8bc_0_575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處理失真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ga4da39c8bc_0_575"/>
          <p:cNvSpPr txBox="1"/>
          <p:nvPr/>
        </p:nvSpPr>
        <p:spPr>
          <a:xfrm>
            <a:off x="593237" y="2004455"/>
            <a:ext cx="2954636" cy="369300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en-US" sz="1800" b="1" i="0" u="none" strike="noStrike" cap="none" dirty="0" err="1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Mipmaps</a:t>
            </a:r>
            <a:r>
              <a:rPr lang="en-US" sz="1800" b="1" i="0" u="none" strike="noStrike" cap="none" dirty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en-US" sz="1800" b="1" i="0" u="none" strike="noStrike" cap="none" dirty="0" err="1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多精度材質</a:t>
            </a:r>
            <a:r>
              <a:rPr lang="en-US" sz="1800" b="1" i="0" u="none" strike="noStrike" cap="none" dirty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dirty="0"/>
          </a:p>
        </p:txBody>
      </p:sp>
      <p:sp>
        <p:nvSpPr>
          <p:cNvPr id="1873" name="Google Shape;1873;ga4da39c8bc_0_575"/>
          <p:cNvSpPr txBox="1"/>
          <p:nvPr/>
        </p:nvSpPr>
        <p:spPr>
          <a:xfrm>
            <a:off x="593234" y="2977466"/>
            <a:ext cx="3587700" cy="369300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(2)Gaussian Filters (高斯模糊) </a:t>
            </a:r>
            <a:endParaRPr/>
          </a:p>
        </p:txBody>
      </p:sp>
      <p:sp>
        <p:nvSpPr>
          <p:cNvPr id="1874" name="Google Shape;1874;ga4da39c8bc_0_575"/>
          <p:cNvSpPr txBox="1"/>
          <p:nvPr/>
        </p:nvSpPr>
        <p:spPr>
          <a:xfrm>
            <a:off x="593235" y="4647572"/>
            <a:ext cx="3390000" cy="369300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(3)Gaussian kernel functions</a:t>
            </a:r>
            <a:endParaRPr/>
          </a:p>
        </p:txBody>
      </p:sp>
      <p:sp>
        <p:nvSpPr>
          <p:cNvPr id="1875" name="Google Shape;1875;ga4da39c8bc_0_575"/>
          <p:cNvSpPr/>
          <p:nvPr/>
        </p:nvSpPr>
        <p:spPr>
          <a:xfrm>
            <a:off x="3657600" y="2004455"/>
            <a:ext cx="5383991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這是filtering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Method中較複雜的一種。線性過濾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(Linear filtering)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在放大時呈現較好的效果，但是當紋理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(Texture)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影像被縮小時，它的表現輸給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Nearest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過濾法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dirty="0"/>
          </a:p>
        </p:txBody>
      </p:sp>
      <p:sp>
        <p:nvSpPr>
          <p:cNvPr id="1876" name="Google Shape;1876;ga4da39c8bc_0_575"/>
          <p:cNvSpPr/>
          <p:nvPr/>
        </p:nvSpPr>
        <p:spPr>
          <a:xfrm>
            <a:off x="4476901" y="3008222"/>
            <a:ext cx="333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(用在Minification ，webgl無提供)</a:t>
            </a:r>
            <a:endParaRPr/>
          </a:p>
        </p:txBody>
      </p:sp>
      <p:pic>
        <p:nvPicPr>
          <p:cNvPr id="1877" name="Google Shape;1877;ga4da39c8bc_0_5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236" y="3411824"/>
            <a:ext cx="3950878" cy="1136012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ga4da39c8bc_0_575"/>
          <p:cNvSpPr/>
          <p:nvPr/>
        </p:nvSpPr>
        <p:spPr>
          <a:xfrm>
            <a:off x="4331742" y="4645087"/>
            <a:ext cx="35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(用在Magnification ，webgl無提供)</a:t>
            </a: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ga4da39c8bc_0_5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43165"/>
            <a:ext cx="2904134" cy="143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ga4da39c8bc_0_598"/>
          <p:cNvSpPr txBox="1"/>
          <p:nvPr/>
        </p:nvSpPr>
        <p:spPr>
          <a:xfrm>
            <a:off x="889247" y="1275565"/>
            <a:ext cx="28656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其他filtering Method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86" name="Google Shape;1886;ga4da39c8bc_0_598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二、處理失真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887" name="Google Shape;1887;ga4da39c8bc_0_598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888" name="Google Shape;1888;ga4da39c8bc_0_598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89" name="Google Shape;1889;ga4da39c8bc_0_598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90" name="Google Shape;1890;ga4da39c8bc_0_598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91" name="Google Shape;1891;ga4da39c8bc_0_598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92" name="Google Shape;1892;ga4da39c8bc_0_598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893" name="Google Shape;1893;ga4da39c8bc_0_598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94" name="Google Shape;1894;ga4da39c8bc_0_598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95" name="Google Shape;1895;ga4da39c8bc_0_598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96" name="Google Shape;1896;ga4da39c8bc_0_598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1897" name="Google Shape;1897;ga4da39c8bc_0_598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altLang="zh-TW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</a:t>
            </a:r>
            <a:r>
              <a:rPr lang="zh-TW" alt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處理失真 </a:t>
            </a:r>
            <a:endParaRPr lang="zh-TW" altLang="en-US" dirty="0"/>
          </a:p>
        </p:txBody>
      </p:sp>
      <p:sp>
        <p:nvSpPr>
          <p:cNvPr id="1898" name="Google Shape;1898;ga4da39c8bc_0_598"/>
          <p:cNvSpPr txBox="1"/>
          <p:nvPr/>
        </p:nvSpPr>
        <p:spPr>
          <a:xfrm>
            <a:off x="3754750" y="1275565"/>
            <a:ext cx="3103250" cy="369300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en-US" sz="1800" b="1" i="0" u="none" strike="noStrike" cap="none" dirty="0" err="1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Mipmaps</a:t>
            </a:r>
            <a:r>
              <a:rPr lang="en-US" sz="1800" b="1" i="0" u="none" strike="noStrike" cap="none" dirty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en-US" sz="1800" b="1" i="0" u="none" strike="noStrike" cap="none" dirty="0" err="1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多精度材質</a:t>
            </a:r>
            <a:r>
              <a:rPr lang="en-US" sz="1800" b="1" i="0" u="none" strike="noStrike" cap="none" dirty="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dirty="0"/>
          </a:p>
        </p:txBody>
      </p:sp>
      <p:sp>
        <p:nvSpPr>
          <p:cNvPr id="1899" name="Google Shape;1899;ga4da39c8bc_0_598"/>
          <p:cNvSpPr txBox="1"/>
          <p:nvPr/>
        </p:nvSpPr>
        <p:spPr>
          <a:xfrm>
            <a:off x="791072" y="1634366"/>
            <a:ext cx="7764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Mipmap過濾透過紋理(Texture)圖像產生許多mip level的子圖像的方法，解決此大量計算的問題。這些小圖分別為原圖的1/2、1/4、1/8...直到 1*1 像素大小，所有這些mip level的子圖像集合稱之為Mipmap，每個mip level都是上一級大一點的 mip level 的平均值。這樣就很容易選出當前縮放近似的樣板。此演算法依賴 gl.TEXTURE_MIN_FILTER 儲存的值，它所做的就是根據當前縮放規格， 找到最合適的 mip level，然後使用 Linear 過濾獲得適合的像素。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WebGL語法 = gl.NEAREST_MIPMAP_NEAREST、gl.LINEAR_MIPMAP_NEAREST、gl.NEAREST_MIPMAP_LINEAR、gl.LINEAR_MIPMAP_LINEAR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a4da39c8bc_0_61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>
                <a:solidFill>
                  <a:srgbClr val="002060"/>
                </a:solidFill>
              </a:rPr>
              <a:t>二、處理失真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905" name="Google Shape;1905;ga4da39c8bc_0_61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906" name="Google Shape;1906;ga4da39c8bc_0_61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7" name="Google Shape;1907;ga4da39c8bc_0_61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8" name="Google Shape;1908;ga4da39c8bc_0_61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9" name="Google Shape;1909;ga4da39c8bc_0_61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10" name="Google Shape;1910;ga4da39c8bc_0_61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911" name="Google Shape;1911;ga4da39c8bc_0_61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2" name="Google Shape;1912;ga4da39c8bc_0_61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3" name="Google Shape;1913;ga4da39c8bc_0_61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14" name="Google Shape;1914;ga4da39c8bc_0_61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1915" name="Google Shape;1915;ga4da39c8bc_0_617"/>
          <p:cNvSpPr/>
          <p:nvPr/>
        </p:nvSpPr>
        <p:spPr>
          <a:xfrm>
            <a:off x="889248" y="875496"/>
            <a:ext cx="5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en-US" sz="2000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</a:t>
            </a:r>
            <a:r>
              <a:rPr lang="en-US" sz="20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</a:t>
            </a:r>
            <a:r>
              <a:rPr lang="en-US" sz="2000" b="0" i="0" u="none" strike="noStrike" cap="none" dirty="0" err="1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iltering</a:t>
            </a:r>
            <a:r>
              <a:rPr lang="en-US" sz="2000" b="0" i="0" u="none" strike="noStrike" cap="none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小結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a4da39c8bc_0_617"/>
          <p:cNvSpPr txBox="1"/>
          <p:nvPr/>
        </p:nvSpPr>
        <p:spPr>
          <a:xfrm>
            <a:off x="197768" y="1277012"/>
            <a:ext cx="7874100" cy="30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當小圖要貼到大區域時 :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放大圖片 :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銳利化演算法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線性內插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當大圖要貼到小區域時 :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縮小圖片 : 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模糊演算法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最近點、平均點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917" name="Google Shape;1917;ga4da39c8bc_0_617"/>
          <p:cNvGrpSpPr/>
          <p:nvPr/>
        </p:nvGrpSpPr>
        <p:grpSpPr>
          <a:xfrm>
            <a:off x="4305997" y="1168031"/>
            <a:ext cx="2789680" cy="3701184"/>
            <a:chOff x="3644432" y="660073"/>
            <a:chExt cx="3723545" cy="4468950"/>
          </a:xfrm>
        </p:grpSpPr>
        <p:pic>
          <p:nvPicPr>
            <p:cNvPr id="1918" name="Google Shape;1918;ga4da39c8bc_0_6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44432" y="2908355"/>
              <a:ext cx="1959545" cy="1822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9" name="Google Shape;1919;ga4da39c8bc_0_617"/>
            <p:cNvSpPr/>
            <p:nvPr/>
          </p:nvSpPr>
          <p:spPr>
            <a:xfrm>
              <a:off x="6379506" y="3658412"/>
              <a:ext cx="387900" cy="3048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20" name="Google Shape;1920;ga4da39c8bc_0_617"/>
            <p:cNvSpPr txBox="1"/>
            <p:nvPr/>
          </p:nvSpPr>
          <p:spPr>
            <a:xfrm>
              <a:off x="3896507" y="4733023"/>
              <a:ext cx="14553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21" name="Google Shape;1921;ga4da39c8bc_0_617"/>
            <p:cNvSpPr txBox="1"/>
            <p:nvPr/>
          </p:nvSpPr>
          <p:spPr>
            <a:xfrm>
              <a:off x="5951342" y="4047501"/>
              <a:ext cx="12444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Surface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922" name="Google Shape;1922;ga4da39c8bc_0_6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12895" y="1510050"/>
              <a:ext cx="272781" cy="253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3" name="Google Shape;1923;ga4da39c8bc_0_617"/>
            <p:cNvSpPr txBox="1"/>
            <p:nvPr/>
          </p:nvSpPr>
          <p:spPr>
            <a:xfrm>
              <a:off x="3819351" y="1744994"/>
              <a:ext cx="12804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24" name="Google Shape;1924;ga4da39c8bc_0_617"/>
            <p:cNvSpPr/>
            <p:nvPr/>
          </p:nvSpPr>
          <p:spPr>
            <a:xfrm>
              <a:off x="5603977" y="660073"/>
              <a:ext cx="1764000" cy="14220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25" name="Google Shape;1925;ga4da39c8bc_0_617"/>
            <p:cNvSpPr txBox="1"/>
            <p:nvPr/>
          </p:nvSpPr>
          <p:spPr>
            <a:xfrm>
              <a:off x="5906271" y="2114326"/>
              <a:ext cx="12591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Surface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4948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a4da39c8bc_0_61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002060"/>
              </a:buClr>
              <a:buSzPts val="4000"/>
            </a:pPr>
            <a:r>
              <a:rPr lang="zh-TW" altLang="en-US" sz="4000" b="1" dirty="0" smtClean="0">
                <a:solidFill>
                  <a:srgbClr val="002060"/>
                </a:solidFill>
              </a:rPr>
              <a:t>三、相關</a:t>
            </a:r>
            <a:r>
              <a:rPr lang="en-US" altLang="zh-TW" sz="4000" b="1" dirty="0" smtClean="0">
                <a:solidFill>
                  <a:srgbClr val="002060"/>
                </a:solidFill>
              </a:rPr>
              <a:t>function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905" name="Google Shape;1905;ga4da39c8bc_0_61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906" name="Google Shape;1906;ga4da39c8bc_0_61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7" name="Google Shape;1907;ga4da39c8bc_0_61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8" name="Google Shape;1908;ga4da39c8bc_0_61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9" name="Google Shape;1909;ga4da39c8bc_0_61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10" name="Google Shape;1910;ga4da39c8bc_0_61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911" name="Google Shape;1911;ga4da39c8bc_0_61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2" name="Google Shape;1912;ga4da39c8bc_0_61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3" name="Google Shape;1913;ga4da39c8bc_0_61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14" name="Google Shape;1914;ga4da39c8bc_0_61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915" name="Google Shape;1915;ga4da39c8bc_0_617"/>
          <p:cNvSpPr/>
          <p:nvPr/>
        </p:nvSpPr>
        <p:spPr>
          <a:xfrm>
            <a:off x="889248" y="875496"/>
            <a:ext cx="330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 err="1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handleLoadedTexture</a:t>
            </a:r>
            <a:r>
              <a:rPr lang="en-US" sz="20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932;ga4da39c8bc_0_790"/>
          <p:cNvSpPr txBox="1">
            <a:spLocks noGrp="1"/>
          </p:cNvSpPr>
          <p:nvPr>
            <p:ph type="body" idx="1"/>
          </p:nvPr>
        </p:nvSpPr>
        <p:spPr>
          <a:xfrm>
            <a:off x="0" y="1369219"/>
            <a:ext cx="2968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1600" dirty="0" err="1" smtClean="0"/>
              <a:t>沒有做任何複雜的改變</a:t>
            </a:r>
            <a:r>
              <a:rPr lang="en-US" sz="1600" dirty="0" smtClean="0"/>
              <a:t>。</a:t>
            </a:r>
          </a:p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1600" dirty="0" err="1" smtClean="0"/>
              <a:t>現在需初始化三個帶有相同影像的紋理</a:t>
            </a:r>
            <a:r>
              <a:rPr lang="en-US" sz="1600" dirty="0"/>
              <a:t>(Texture</a:t>
            </a:r>
            <a:r>
              <a:rPr lang="en-US" sz="1600" dirty="0" smtClean="0"/>
              <a:t>) ，</a:t>
            </a:r>
            <a:r>
              <a:rPr lang="en-US" sz="1600" dirty="0" err="1"/>
              <a:t>但各自的參數設定不同，且最後一個紋理</a:t>
            </a:r>
            <a:r>
              <a:rPr lang="en-US" sz="1600" dirty="0"/>
              <a:t>(Texture)</a:t>
            </a:r>
            <a:r>
              <a:rPr lang="en-US" sz="1600" dirty="0" err="1"/>
              <a:t>還附加了一些其他的程式碼</a:t>
            </a:r>
            <a:endParaRPr sz="1600" dirty="0"/>
          </a:p>
        </p:txBody>
      </p:sp>
      <p:pic>
        <p:nvPicPr>
          <p:cNvPr id="25" name="Google Shape;1933;ga4da39c8bc_0_790"/>
          <p:cNvPicPr preferRelativeResize="0"/>
          <p:nvPr/>
        </p:nvPicPr>
        <p:blipFill rotWithShape="1">
          <a:blip r:embed="rId3">
            <a:alphaModFix/>
          </a:blip>
          <a:srcRect b="13186"/>
          <a:stretch/>
        </p:blipFill>
        <p:spPr>
          <a:xfrm>
            <a:off x="3109446" y="1385066"/>
            <a:ext cx="5205984" cy="3555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488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" name="Google Shape;1939;p35" descr="D:\Downloads\WEBGL封面jpg_工作區域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" y="-1588"/>
            <a:ext cx="9144000" cy="514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Microsoft JhengHei"/>
              <a:buNone/>
            </a:pPr>
            <a:r>
              <a:rPr lang="en-US">
                <a:solidFill>
                  <a:srgbClr val="002060"/>
                </a:solidFill>
              </a:rPr>
              <a:t>Lesson 6結束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941" name="Google Shape;1941;p35"/>
          <p:cNvSpPr/>
          <p:nvPr/>
        </p:nvSpPr>
        <p:spPr>
          <a:xfrm>
            <a:off x="3613709" y="4587974"/>
            <a:ext cx="28122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下次課堂見囉！</a:t>
            </a:r>
            <a:endParaRPr sz="1800" b="0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42" name="Google Shape;1942;p3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1943" name="Google Shape;1943;p35"/>
          <p:cNvSpPr txBox="1"/>
          <p:nvPr/>
        </p:nvSpPr>
        <p:spPr>
          <a:xfrm>
            <a:off x="1731264" y="1437919"/>
            <a:ext cx="5366919" cy="204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附加完整程式碼於同資料夾裡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6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ode_lesson6-texture.html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單一Texture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" name="Google Shape;1943;p35"/>
          <p:cNvSpPr txBox="1"/>
          <p:nvPr/>
        </p:nvSpPr>
        <p:spPr>
          <a:xfrm>
            <a:off x="2398134" y="2309647"/>
            <a:ext cx="4361079" cy="141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回家作業</a:t>
            </a:r>
            <a:r>
              <a:rPr lang="en-US" alt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r>
              <a:rPr lang="zh-TW" alt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lang="en-US" altLang="zh-TW" sz="18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alt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lang="zh-TW" alt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zh-TW" altLang="en-US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貼到立方體上</a:t>
            </a:r>
            <a:endParaRPr lang="en-US" altLang="zh-TW" sz="1800" b="0" i="0" u="none" strike="noStrike" cap="none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US" alt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自選</a:t>
            </a:r>
            <a:r>
              <a:rPr lang="en-US" alt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貼</a:t>
            </a:r>
            <a:r>
              <a:rPr lang="zh-TW" alt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到四角錐上</a:t>
            </a:r>
            <a:endParaRPr lang="en-US" altLang="zh-TW"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US" alt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自選</a:t>
            </a:r>
            <a:r>
              <a:rPr lang="en-US" altLang="zh-TW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貼</a:t>
            </a:r>
            <a:r>
              <a:rPr lang="zh-TW" alt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到</a:t>
            </a:r>
            <a:r>
              <a:rPr lang="zh-TW" altLang="en-US" sz="18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球體</a:t>
            </a:r>
            <a:r>
              <a:rPr lang="zh-TW" altLang="en-US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</a:t>
            </a:r>
            <a:endParaRPr lang="en-US" altLang="zh-TW" sz="1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a4da39c8bc_0_61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altLang="zh-TW" sz="4000" b="1" dirty="0" smtClean="0">
                <a:solidFill>
                  <a:srgbClr val="002060"/>
                </a:solidFill>
              </a:rPr>
              <a:t>Scene Graph</a:t>
            </a:r>
            <a:r>
              <a:rPr lang="zh-TW" altLang="en-US" sz="4000" b="1" dirty="0" smtClean="0">
                <a:solidFill>
                  <a:srgbClr val="002060"/>
                </a:solidFill>
              </a:rPr>
              <a:t>補充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905" name="Google Shape;1905;ga4da39c8bc_0_61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906" name="Google Shape;1906;ga4da39c8bc_0_61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7" name="Google Shape;1907;ga4da39c8bc_0_61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8" name="Google Shape;1908;ga4da39c8bc_0_61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9" name="Google Shape;1909;ga4da39c8bc_0_61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10" name="Google Shape;1910;ga4da39c8bc_0_61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911" name="Google Shape;1911;ga4da39c8bc_0_61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2" name="Google Shape;1912;ga4da39c8bc_0_61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3" name="Google Shape;1913;ga4da39c8bc_0_61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14" name="Google Shape;1914;ga4da39c8bc_0_61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1915" name="Google Shape;1915;ga4da39c8bc_0_617"/>
          <p:cNvSpPr/>
          <p:nvPr/>
        </p:nvSpPr>
        <p:spPr>
          <a:xfrm>
            <a:off x="889248" y="875496"/>
            <a:ext cx="538963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畫出或找到預計要繪製的物體藍圖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D:\Downloads\58059-c60482faf7-15325143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472" y="1602146"/>
            <a:ext cx="3158496" cy="315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590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4" name="直線接點 1873"/>
          <p:cNvCxnSpPr>
            <a:stCxn id="57" idx="2"/>
            <a:endCxn id="59" idx="0"/>
          </p:cNvCxnSpPr>
          <p:nvPr/>
        </p:nvCxnSpPr>
        <p:spPr>
          <a:xfrm>
            <a:off x="5900544" y="3550829"/>
            <a:ext cx="0" cy="46726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8" name="直線接點 1857"/>
          <p:cNvCxnSpPr>
            <a:stCxn id="48" idx="2"/>
            <a:endCxn id="50" idx="0"/>
          </p:cNvCxnSpPr>
          <p:nvPr/>
        </p:nvCxnSpPr>
        <p:spPr>
          <a:xfrm>
            <a:off x="7083936" y="975618"/>
            <a:ext cx="0" cy="43891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6" name="直線接點 1855"/>
          <p:cNvCxnSpPr>
            <a:stCxn id="51" idx="4"/>
          </p:cNvCxnSpPr>
          <p:nvPr/>
        </p:nvCxnSpPr>
        <p:spPr>
          <a:xfrm>
            <a:off x="3506340" y="3994214"/>
            <a:ext cx="0" cy="58180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4394448" y="1791876"/>
            <a:ext cx="0" cy="126221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21808" y="1791876"/>
            <a:ext cx="0" cy="126221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3160008" y="1791876"/>
            <a:ext cx="0" cy="126221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29" idx="2"/>
            <a:endCxn id="42" idx="0"/>
          </p:cNvCxnSpPr>
          <p:nvPr/>
        </p:nvCxnSpPr>
        <p:spPr>
          <a:xfrm>
            <a:off x="2535552" y="1791876"/>
            <a:ext cx="0" cy="126221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4" name="Google Shape;1904;ga4da39c8bc_0_61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altLang="zh-TW" sz="4000" b="1" dirty="0" smtClean="0">
                <a:solidFill>
                  <a:srgbClr val="002060"/>
                </a:solidFill>
              </a:rPr>
              <a:t>Scene Graph</a:t>
            </a:r>
            <a:r>
              <a:rPr lang="zh-TW" altLang="en-US" sz="4000" b="1" dirty="0" smtClean="0">
                <a:solidFill>
                  <a:srgbClr val="002060"/>
                </a:solidFill>
              </a:rPr>
              <a:t>補充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905" name="Google Shape;1905;ga4da39c8bc_0_61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906" name="Google Shape;1906;ga4da39c8bc_0_61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7" name="Google Shape;1907;ga4da39c8bc_0_61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8" name="Google Shape;1908;ga4da39c8bc_0_61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9" name="Google Shape;1909;ga4da39c8bc_0_61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10" name="Google Shape;1910;ga4da39c8bc_0_61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911" name="Google Shape;1911;ga4da39c8bc_0_61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2" name="Google Shape;1912;ga4da39c8bc_0_61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3" name="Google Shape;1913;ga4da39c8bc_0_61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14" name="Google Shape;1914;ga4da39c8bc_0_61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sp>
        <p:nvSpPr>
          <p:cNvPr id="1915" name="Google Shape;1915;ga4da39c8bc_0_617"/>
          <p:cNvSpPr/>
          <p:nvPr/>
        </p:nvSpPr>
        <p:spPr>
          <a:xfrm>
            <a:off x="889248" y="875496"/>
            <a:ext cx="538963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畫出</a:t>
            </a:r>
            <a:r>
              <a:rPr lang="en-US" altLang="zh-TW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Scene Graph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71360" y="306724"/>
            <a:ext cx="914400" cy="2865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底座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52186" y="689106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縮放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85232" y="1505364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31408" y="1505364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34912" y="1505364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150608" y="1505364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85232" y="1871124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31408" y="1871124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34912" y="1871124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150608" y="1871124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六邊形 3"/>
          <p:cNvSpPr/>
          <p:nvPr/>
        </p:nvSpPr>
        <p:spPr>
          <a:xfrm>
            <a:off x="3177156" y="4500734"/>
            <a:ext cx="698376" cy="602048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圓柱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2285232" y="23591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2931408" y="23591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3584064" y="23591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4194048" y="23591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285232" y="3054095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909688" y="3054095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71488" y="3054095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187952" y="3054095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833616" y="689106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833616" y="1048770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6855336" y="141453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身體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3227448" y="3537014"/>
            <a:ext cx="557784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256020" y="4103434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縮放</a:t>
            </a:r>
          </a:p>
        </p:txBody>
      </p:sp>
      <p:sp>
        <p:nvSpPr>
          <p:cNvPr id="53" name="矩形 52"/>
          <p:cNvSpPr/>
          <p:nvPr/>
        </p:nvSpPr>
        <p:spPr>
          <a:xfrm>
            <a:off x="6583296" y="2054610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583296" y="2420370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6204960" y="2813561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臂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586088" y="2058006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縮放</a:t>
            </a:r>
          </a:p>
        </p:txBody>
      </p:sp>
      <p:sp>
        <p:nvSpPr>
          <p:cNvPr id="57" name="矩形 56"/>
          <p:cNvSpPr/>
          <p:nvPr/>
        </p:nvSpPr>
        <p:spPr>
          <a:xfrm>
            <a:off x="5650224" y="3264317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650224" y="3630077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旋轉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橢圓 58"/>
          <p:cNvSpPr/>
          <p:nvPr/>
        </p:nvSpPr>
        <p:spPr>
          <a:xfrm>
            <a:off x="5671944" y="401809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臂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994776" y="2898905"/>
            <a:ext cx="500640" cy="286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縮放</a:t>
            </a:r>
          </a:p>
        </p:txBody>
      </p:sp>
      <p:sp>
        <p:nvSpPr>
          <p:cNvPr id="61" name="六邊形 60"/>
          <p:cNvSpPr/>
          <p:nvPr/>
        </p:nvSpPr>
        <p:spPr>
          <a:xfrm>
            <a:off x="4651248" y="4475290"/>
            <a:ext cx="703947" cy="606851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半圓柱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 rot="5400000">
            <a:off x="5771432" y="44415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cxnSp>
        <p:nvCxnSpPr>
          <p:cNvPr id="8" name="直線接點 7"/>
          <p:cNvCxnSpPr>
            <a:stCxn id="61" idx="0"/>
            <a:endCxn id="128" idx="2"/>
          </p:cNvCxnSpPr>
          <p:nvPr/>
        </p:nvCxnSpPr>
        <p:spPr>
          <a:xfrm>
            <a:off x="5355195" y="4778716"/>
            <a:ext cx="339609" cy="9546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六邊形 64"/>
          <p:cNvSpPr/>
          <p:nvPr/>
        </p:nvSpPr>
        <p:spPr>
          <a:xfrm>
            <a:off x="7495416" y="4500734"/>
            <a:ext cx="698376" cy="602048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立方體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>
            <a:stCxn id="3" idx="2"/>
            <a:endCxn id="29" idx="0"/>
          </p:cNvCxnSpPr>
          <p:nvPr/>
        </p:nvCxnSpPr>
        <p:spPr>
          <a:xfrm flipH="1">
            <a:off x="2535552" y="593236"/>
            <a:ext cx="3493008" cy="91212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3" idx="2"/>
            <a:endCxn id="30" idx="0"/>
          </p:cNvCxnSpPr>
          <p:nvPr/>
        </p:nvCxnSpPr>
        <p:spPr>
          <a:xfrm flipH="1">
            <a:off x="3181728" y="593236"/>
            <a:ext cx="2846832" cy="91212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3" idx="2"/>
            <a:endCxn id="31" idx="0"/>
          </p:cNvCxnSpPr>
          <p:nvPr/>
        </p:nvCxnSpPr>
        <p:spPr>
          <a:xfrm flipH="1">
            <a:off x="3785232" y="593236"/>
            <a:ext cx="2243328" cy="91212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3" idx="2"/>
            <a:endCxn id="32" idx="0"/>
          </p:cNvCxnSpPr>
          <p:nvPr/>
        </p:nvCxnSpPr>
        <p:spPr>
          <a:xfrm flipH="1">
            <a:off x="4400928" y="593236"/>
            <a:ext cx="1627632" cy="91212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stCxn id="3" idx="2"/>
            <a:endCxn id="48" idx="0"/>
          </p:cNvCxnSpPr>
          <p:nvPr/>
        </p:nvCxnSpPr>
        <p:spPr>
          <a:xfrm>
            <a:off x="6028560" y="593236"/>
            <a:ext cx="1055376" cy="9587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42" idx="2"/>
            <a:endCxn id="51" idx="2"/>
          </p:cNvCxnSpPr>
          <p:nvPr/>
        </p:nvCxnSpPr>
        <p:spPr>
          <a:xfrm>
            <a:off x="2535552" y="3340607"/>
            <a:ext cx="691896" cy="42500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45" idx="2"/>
            <a:endCxn id="51" idx="1"/>
          </p:cNvCxnSpPr>
          <p:nvPr/>
        </p:nvCxnSpPr>
        <p:spPr>
          <a:xfrm>
            <a:off x="3160008" y="3340607"/>
            <a:ext cx="149126" cy="26336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46" idx="2"/>
            <a:endCxn id="51" idx="7"/>
          </p:cNvCxnSpPr>
          <p:nvPr/>
        </p:nvCxnSpPr>
        <p:spPr>
          <a:xfrm flipH="1">
            <a:off x="3703546" y="3340607"/>
            <a:ext cx="118262" cy="26336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>
            <a:stCxn id="47" idx="2"/>
            <a:endCxn id="51" idx="6"/>
          </p:cNvCxnSpPr>
          <p:nvPr/>
        </p:nvCxnSpPr>
        <p:spPr>
          <a:xfrm flipH="1">
            <a:off x="3785232" y="3340607"/>
            <a:ext cx="653040" cy="42500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0" name="直線接點 1859"/>
          <p:cNvCxnSpPr>
            <a:stCxn id="50" idx="4"/>
            <a:endCxn id="53" idx="0"/>
          </p:cNvCxnSpPr>
          <p:nvPr/>
        </p:nvCxnSpPr>
        <p:spPr>
          <a:xfrm flipH="1">
            <a:off x="6833616" y="1871730"/>
            <a:ext cx="250320" cy="18288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2" name="直線接點 1861"/>
          <p:cNvCxnSpPr>
            <a:stCxn id="53" idx="2"/>
            <a:endCxn id="54" idx="0"/>
          </p:cNvCxnSpPr>
          <p:nvPr/>
        </p:nvCxnSpPr>
        <p:spPr>
          <a:xfrm>
            <a:off x="6833616" y="2341122"/>
            <a:ext cx="0" cy="792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4" name="直線接點 1863"/>
          <p:cNvCxnSpPr>
            <a:stCxn id="54" idx="2"/>
            <a:endCxn id="55" idx="0"/>
          </p:cNvCxnSpPr>
          <p:nvPr/>
        </p:nvCxnSpPr>
        <p:spPr>
          <a:xfrm flipH="1">
            <a:off x="6433560" y="2706882"/>
            <a:ext cx="400056" cy="10667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6" name="直線接點 1865"/>
          <p:cNvCxnSpPr>
            <a:stCxn id="54" idx="2"/>
            <a:endCxn id="60" idx="0"/>
          </p:cNvCxnSpPr>
          <p:nvPr/>
        </p:nvCxnSpPr>
        <p:spPr>
          <a:xfrm>
            <a:off x="6833616" y="2706882"/>
            <a:ext cx="411480" cy="19202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8" name="直線接點 1867"/>
          <p:cNvCxnSpPr>
            <a:stCxn id="55" idx="4"/>
            <a:endCxn id="57" idx="3"/>
          </p:cNvCxnSpPr>
          <p:nvPr/>
        </p:nvCxnSpPr>
        <p:spPr>
          <a:xfrm flipH="1">
            <a:off x="6150864" y="3270761"/>
            <a:ext cx="282696" cy="13681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6" name="直線接點 1875"/>
          <p:cNvCxnSpPr>
            <a:stCxn id="50" idx="4"/>
            <a:endCxn id="56" idx="0"/>
          </p:cNvCxnSpPr>
          <p:nvPr/>
        </p:nvCxnSpPr>
        <p:spPr>
          <a:xfrm>
            <a:off x="7083936" y="1871730"/>
            <a:ext cx="752472" cy="18627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8" name="直線接點 1877"/>
          <p:cNvCxnSpPr>
            <a:stCxn id="56" idx="2"/>
          </p:cNvCxnSpPr>
          <p:nvPr/>
        </p:nvCxnSpPr>
        <p:spPr>
          <a:xfrm>
            <a:off x="7836408" y="2344518"/>
            <a:ext cx="8196" cy="213077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0" name="直線接點 1879"/>
          <p:cNvCxnSpPr>
            <a:stCxn id="60" idx="2"/>
          </p:cNvCxnSpPr>
          <p:nvPr/>
        </p:nvCxnSpPr>
        <p:spPr>
          <a:xfrm>
            <a:off x="7245096" y="3185417"/>
            <a:ext cx="599508" cy="131531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4" name="直線接點 1883"/>
          <p:cNvCxnSpPr>
            <a:stCxn id="3" idx="3"/>
            <a:endCxn id="28" idx="1"/>
          </p:cNvCxnSpPr>
          <p:nvPr/>
        </p:nvCxnSpPr>
        <p:spPr>
          <a:xfrm>
            <a:off x="6485760" y="449980"/>
            <a:ext cx="1866426" cy="38238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8" name="直線接點 1887"/>
          <p:cNvCxnSpPr>
            <a:stCxn id="28" idx="2"/>
          </p:cNvCxnSpPr>
          <p:nvPr/>
        </p:nvCxnSpPr>
        <p:spPr>
          <a:xfrm flipH="1">
            <a:off x="7844604" y="975618"/>
            <a:ext cx="757902" cy="352511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9" name="文字方塊 1888"/>
          <p:cNvSpPr txBox="1"/>
          <p:nvPr/>
        </p:nvSpPr>
        <p:spPr>
          <a:xfrm>
            <a:off x="7334256" y="3955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底座主軸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8" name="橢圓 127"/>
          <p:cNvSpPr/>
          <p:nvPr/>
        </p:nvSpPr>
        <p:spPr>
          <a:xfrm>
            <a:off x="5694804" y="464558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爪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2748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a4da39c8bc_0_61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altLang="zh-TW" sz="4000" b="1" dirty="0" smtClean="0">
                <a:solidFill>
                  <a:srgbClr val="002060"/>
                </a:solidFill>
              </a:rPr>
              <a:t>Scene Graph</a:t>
            </a:r>
            <a:r>
              <a:rPr lang="zh-TW" altLang="en-US" sz="4000" b="1" dirty="0" smtClean="0">
                <a:solidFill>
                  <a:srgbClr val="002060"/>
                </a:solidFill>
              </a:rPr>
              <a:t>補充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905" name="Google Shape;1905;ga4da39c8bc_0_61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906" name="Google Shape;1906;ga4da39c8bc_0_61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7" name="Google Shape;1907;ga4da39c8bc_0_61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8" name="Google Shape;1908;ga4da39c8bc_0_61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9" name="Google Shape;1909;ga4da39c8bc_0_61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10" name="Google Shape;1910;ga4da39c8bc_0_61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911" name="Google Shape;1911;ga4da39c8bc_0_61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2" name="Google Shape;1912;ga4da39c8bc_0_61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3" name="Google Shape;1913;ga4da39c8bc_0_61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14" name="Google Shape;1914;ga4da39c8bc_0_61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1915" name="Google Shape;1915;ga4da39c8bc_0_617"/>
          <p:cNvSpPr/>
          <p:nvPr/>
        </p:nvSpPr>
        <p:spPr>
          <a:xfrm>
            <a:off x="889248" y="875496"/>
            <a:ext cx="538963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畫出各種形狀的方法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885;ga4da39c8bc_0_598"/>
          <p:cNvSpPr txBox="1"/>
          <p:nvPr/>
        </p:nvSpPr>
        <p:spPr>
          <a:xfrm>
            <a:off x="889247" y="1275565"/>
            <a:ext cx="1152913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圓柱體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90936" y="1737360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用正多邊形趨近圓柱體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五角柱舉例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807620" y="1774543"/>
            <a:ext cx="1135160" cy="1125986"/>
            <a:chOff x="1244647" y="2291060"/>
            <a:chExt cx="1135160" cy="1125986"/>
          </a:xfrm>
        </p:grpSpPr>
        <p:sp>
          <p:nvSpPr>
            <p:cNvPr id="7" name="一般五邊形 6"/>
            <p:cNvSpPr/>
            <p:nvPr/>
          </p:nvSpPr>
          <p:spPr>
            <a:xfrm>
              <a:off x="1445161" y="2517648"/>
              <a:ext cx="716890" cy="682752"/>
            </a:xfrm>
            <a:prstGeom prst="pentag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1671367" y="2291060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1244647" y="263243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1396933" y="313230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1945801" y="314004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2105373" y="2623530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0" name="Picture 2" descr="D:\Downloads\p2-7-1_7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54143" r="71675" b="8575"/>
          <a:stretch/>
        </p:blipFill>
        <p:spPr bwMode="auto">
          <a:xfrm>
            <a:off x="1039802" y="2578238"/>
            <a:ext cx="1341120" cy="16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5112164" y="1635006"/>
            <a:ext cx="2322690" cy="1441700"/>
            <a:chOff x="2646727" y="2151523"/>
            <a:chExt cx="2322690" cy="1441700"/>
          </a:xfrm>
        </p:grpSpPr>
        <p:sp>
          <p:nvSpPr>
            <p:cNvPr id="11" name="矩形 10"/>
            <p:cNvSpPr/>
            <p:nvPr/>
          </p:nvSpPr>
          <p:spPr>
            <a:xfrm>
              <a:off x="2867482" y="2401824"/>
              <a:ext cx="384048" cy="9144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3251530" y="2401824"/>
              <a:ext cx="384048" cy="9144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3635578" y="2401824"/>
              <a:ext cx="384048" cy="9144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4019626" y="2401824"/>
              <a:ext cx="384048" cy="9144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2646727" y="2166461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3114313" y="21515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3498361" y="21515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3882409" y="21515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4266457" y="21515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2646727" y="327080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134963" y="33162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3498361" y="33162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/>
            <p:cNvSpPr txBox="1"/>
            <p:nvPr/>
          </p:nvSpPr>
          <p:spPr>
            <a:xfrm>
              <a:off x="3882409" y="33162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4266457" y="33162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4403674" y="2401824"/>
              <a:ext cx="384048" cy="9144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4694983" y="2166461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4694983" y="327080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6" name="群組 105"/>
          <p:cNvGrpSpPr/>
          <p:nvPr/>
        </p:nvGrpSpPr>
        <p:grpSpPr>
          <a:xfrm>
            <a:off x="3807620" y="2938206"/>
            <a:ext cx="1135160" cy="1125986"/>
            <a:chOff x="1244647" y="2291060"/>
            <a:chExt cx="1135160" cy="1125986"/>
          </a:xfrm>
        </p:grpSpPr>
        <p:sp>
          <p:nvSpPr>
            <p:cNvPr id="107" name="一般五邊形 106"/>
            <p:cNvSpPr/>
            <p:nvPr/>
          </p:nvSpPr>
          <p:spPr>
            <a:xfrm>
              <a:off x="1445161" y="2517648"/>
              <a:ext cx="716890" cy="682752"/>
            </a:xfrm>
            <a:prstGeom prst="pentag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1671367" y="2291060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1244647" y="263243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396933" y="313230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1945801" y="314004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2105373" y="2623530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5504915" y="3131568"/>
            <a:ext cx="1128768" cy="1310147"/>
            <a:chOff x="2941942" y="3648085"/>
            <a:chExt cx="1128768" cy="1310147"/>
          </a:xfrm>
        </p:grpSpPr>
        <p:sp>
          <p:nvSpPr>
            <p:cNvPr id="114" name="矩形 113"/>
            <p:cNvSpPr/>
            <p:nvPr/>
          </p:nvSpPr>
          <p:spPr>
            <a:xfrm>
              <a:off x="3216376" y="3775636"/>
              <a:ext cx="384048" cy="9144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/>
            <p:cNvCxnSpPr/>
            <p:nvPr/>
          </p:nvCxnSpPr>
          <p:spPr>
            <a:xfrm>
              <a:off x="3216376" y="3754683"/>
              <a:ext cx="384048" cy="956306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字方塊 116"/>
            <p:cNvSpPr txBox="1"/>
            <p:nvPr/>
          </p:nvSpPr>
          <p:spPr>
            <a:xfrm>
              <a:off x="2941942" y="3657599"/>
              <a:ext cx="235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3584064" y="3648085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f+1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3611930" y="4681233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s+1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" name="文字方塊 119"/>
            <p:cNvSpPr txBox="1"/>
            <p:nvPr/>
          </p:nvSpPr>
          <p:spPr>
            <a:xfrm>
              <a:off x="3037427" y="4663219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3" name="文字方塊 122"/>
          <p:cNvSpPr txBox="1"/>
          <p:nvPr/>
        </p:nvSpPr>
        <p:spPr>
          <a:xfrm>
            <a:off x="1077448" y="2342983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頂點數目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4n-4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588806" y="257748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1098122" y="278716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1372556" y="295047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1805900" y="295203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043478" y="275115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650787" y="364095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084527" y="385033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328486" y="421344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1851580" y="421487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2078149" y="383748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770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a4da39c8bc_0_617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637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altLang="zh-TW" sz="4000" b="1" dirty="0" smtClean="0">
                <a:solidFill>
                  <a:srgbClr val="002060"/>
                </a:solidFill>
              </a:rPr>
              <a:t>Scene Graph</a:t>
            </a:r>
            <a:r>
              <a:rPr lang="zh-TW" altLang="en-US" sz="4000" b="1" dirty="0" smtClean="0">
                <a:solidFill>
                  <a:srgbClr val="002060"/>
                </a:solidFill>
              </a:rPr>
              <a:t>補充</a:t>
            </a:r>
            <a:endParaRPr sz="4000" b="1" dirty="0">
              <a:solidFill>
                <a:srgbClr val="002060"/>
              </a:solidFill>
            </a:endParaRPr>
          </a:p>
        </p:txBody>
      </p:sp>
      <p:grpSp>
        <p:nvGrpSpPr>
          <p:cNvPr id="1905" name="Google Shape;1905;ga4da39c8bc_0_617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1906" name="Google Shape;1906;ga4da39c8bc_0_617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7" name="Google Shape;1907;ga4da39c8bc_0_617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8" name="Google Shape;1908;ga4da39c8bc_0_617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9" name="Google Shape;1909;ga4da39c8bc_0_617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10" name="Google Shape;1910;ga4da39c8bc_0_617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1911" name="Google Shape;1911;ga4da39c8bc_0_617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2" name="Google Shape;1912;ga4da39c8bc_0_617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13" name="Google Shape;1913;ga4da39c8bc_0_617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14" name="Google Shape;1914;ga4da39c8bc_0_617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1915" name="Google Shape;1915;ga4da39c8bc_0_617"/>
          <p:cNvSpPr/>
          <p:nvPr/>
        </p:nvSpPr>
        <p:spPr>
          <a:xfrm>
            <a:off x="889248" y="875496"/>
            <a:ext cx="538963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r>
              <a:rPr 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zh-TW" altLang="en-US" sz="2000" b="0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畫出各種形狀的方法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885;ga4da39c8bc_0_598"/>
          <p:cNvSpPr txBox="1"/>
          <p:nvPr/>
        </p:nvSpPr>
        <p:spPr>
          <a:xfrm>
            <a:off x="889247" y="1275565"/>
            <a:ext cx="1152913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半圓柱體</a:t>
            </a:r>
            <a:endParaRPr sz="18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90936" y="1737360"/>
            <a:ext cx="286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用正多邊形的一半趨近圓柱體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半的正六角柱舉例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5323680" y="895836"/>
            <a:ext cx="1983932" cy="1441700"/>
            <a:chOff x="2646727" y="2151523"/>
            <a:chExt cx="1983932" cy="1441700"/>
          </a:xfrm>
        </p:grpSpPr>
        <p:sp>
          <p:nvSpPr>
            <p:cNvPr id="11" name="矩形 10"/>
            <p:cNvSpPr/>
            <p:nvPr/>
          </p:nvSpPr>
          <p:spPr>
            <a:xfrm>
              <a:off x="2867482" y="2401824"/>
              <a:ext cx="384048" cy="9144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3251530" y="2401824"/>
              <a:ext cx="384048" cy="9144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3635578" y="2401824"/>
              <a:ext cx="384048" cy="9144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4019626" y="2401824"/>
              <a:ext cx="384048" cy="9144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2646727" y="2166461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3114313" y="21515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3498361" y="21515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3882409" y="21515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4266457" y="2151523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2646727" y="3270807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134963" y="3316224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3498361" y="3316224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0" name="文字方塊 99"/>
            <p:cNvSpPr txBox="1"/>
            <p:nvPr/>
          </p:nvSpPr>
          <p:spPr>
            <a:xfrm>
              <a:off x="3882409" y="3316224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4266457" y="3316224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14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5716431" y="2342983"/>
            <a:ext cx="1128768" cy="1310147"/>
            <a:chOff x="2941942" y="3648085"/>
            <a:chExt cx="1128768" cy="1310147"/>
          </a:xfrm>
        </p:grpSpPr>
        <p:sp>
          <p:nvSpPr>
            <p:cNvPr id="114" name="矩形 113"/>
            <p:cNvSpPr/>
            <p:nvPr/>
          </p:nvSpPr>
          <p:spPr>
            <a:xfrm>
              <a:off x="3216376" y="3775636"/>
              <a:ext cx="384048" cy="9144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/>
            <p:cNvCxnSpPr/>
            <p:nvPr/>
          </p:nvCxnSpPr>
          <p:spPr>
            <a:xfrm>
              <a:off x="3216376" y="3754683"/>
              <a:ext cx="384048" cy="956306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字方塊 116"/>
            <p:cNvSpPr txBox="1"/>
            <p:nvPr/>
          </p:nvSpPr>
          <p:spPr>
            <a:xfrm>
              <a:off x="2941942" y="3657599"/>
              <a:ext cx="235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3584064" y="3648085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f+1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3611930" y="4681233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s+1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" name="文字方塊 119"/>
            <p:cNvSpPr txBox="1"/>
            <p:nvPr/>
          </p:nvSpPr>
          <p:spPr>
            <a:xfrm>
              <a:off x="3037427" y="4663219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3" name="文字方塊 122"/>
          <p:cNvSpPr txBox="1"/>
          <p:nvPr/>
        </p:nvSpPr>
        <p:spPr>
          <a:xfrm>
            <a:off x="1077448" y="2342983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頂點數目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4n-6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673307" y="4066904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4286706" y="3621524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0 1 2 3 4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4286706" y="3932282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5 6 7 8 9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4286706" y="4240059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10 11 12 13 14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4286706" y="4547836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15 16 17 18 19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3867526" y="3624729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3867526" y="3929301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3867526" y="4249071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3867526" y="457805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 flipV="1">
            <a:off x="3657600" y="4237078"/>
            <a:ext cx="2621280" cy="2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5810299" y="3778617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5668599" y="4362053"/>
            <a:ext cx="83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bottom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02" y="2788606"/>
            <a:ext cx="1027944" cy="13569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2" y="2825864"/>
            <a:ext cx="1661347" cy="1341503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1781958" y="3325022"/>
            <a:ext cx="442043" cy="328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4250384" y="1309146"/>
            <a:ext cx="445577" cy="775855"/>
            <a:chOff x="8014855" y="3082636"/>
            <a:chExt cx="445577" cy="775855"/>
          </a:xfrm>
        </p:grpSpPr>
        <p:cxnSp>
          <p:nvCxnSpPr>
            <p:cNvPr id="10" name="直線接點 9"/>
            <p:cNvCxnSpPr/>
            <p:nvPr/>
          </p:nvCxnSpPr>
          <p:spPr>
            <a:xfrm>
              <a:off x="8176796" y="3089562"/>
              <a:ext cx="269782" cy="0"/>
            </a:xfrm>
            <a:prstGeom prst="line">
              <a:avLst/>
            </a:prstGeom>
            <a:ln w="28575">
              <a:solidFill>
                <a:srgbClr val="4BAC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H="1">
              <a:off x="8014855" y="3082636"/>
              <a:ext cx="166254" cy="387928"/>
            </a:xfrm>
            <a:prstGeom prst="line">
              <a:avLst/>
            </a:prstGeom>
            <a:ln w="28575">
              <a:solidFill>
                <a:srgbClr val="4BAC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8014855" y="3463637"/>
              <a:ext cx="175795" cy="394854"/>
            </a:xfrm>
            <a:prstGeom prst="line">
              <a:avLst/>
            </a:prstGeom>
            <a:ln w="28575">
              <a:solidFill>
                <a:srgbClr val="4BAC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/>
            <p:nvPr/>
          </p:nvCxnSpPr>
          <p:spPr>
            <a:xfrm>
              <a:off x="8190650" y="3858491"/>
              <a:ext cx="269782" cy="0"/>
            </a:xfrm>
            <a:prstGeom prst="line">
              <a:avLst/>
            </a:prstGeom>
            <a:ln w="28575">
              <a:solidFill>
                <a:srgbClr val="4BAC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文字方塊 104"/>
          <p:cNvSpPr txBox="1"/>
          <p:nvPr/>
        </p:nvSpPr>
        <p:spPr>
          <a:xfrm>
            <a:off x="4635866" y="113019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4179737" y="11239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4021871" y="155004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4234155" y="204444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4654959" y="204444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2" name="群組 121"/>
          <p:cNvGrpSpPr/>
          <p:nvPr/>
        </p:nvGrpSpPr>
        <p:grpSpPr>
          <a:xfrm>
            <a:off x="4243691" y="2513519"/>
            <a:ext cx="445577" cy="775855"/>
            <a:chOff x="8014855" y="3082636"/>
            <a:chExt cx="445577" cy="775855"/>
          </a:xfrm>
        </p:grpSpPr>
        <p:cxnSp>
          <p:nvCxnSpPr>
            <p:cNvPr id="124" name="直線接點 123"/>
            <p:cNvCxnSpPr/>
            <p:nvPr/>
          </p:nvCxnSpPr>
          <p:spPr>
            <a:xfrm>
              <a:off x="8176796" y="3089562"/>
              <a:ext cx="269782" cy="0"/>
            </a:xfrm>
            <a:prstGeom prst="line">
              <a:avLst/>
            </a:prstGeom>
            <a:ln w="28575">
              <a:solidFill>
                <a:srgbClr val="4BAC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/>
            <p:cNvCxnSpPr/>
            <p:nvPr/>
          </p:nvCxnSpPr>
          <p:spPr>
            <a:xfrm flipH="1">
              <a:off x="8014855" y="3082636"/>
              <a:ext cx="166254" cy="387928"/>
            </a:xfrm>
            <a:prstGeom prst="line">
              <a:avLst/>
            </a:prstGeom>
            <a:ln w="28575">
              <a:solidFill>
                <a:srgbClr val="4BAC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>
              <a:off x="8014855" y="3463637"/>
              <a:ext cx="175795" cy="394854"/>
            </a:xfrm>
            <a:prstGeom prst="line">
              <a:avLst/>
            </a:prstGeom>
            <a:ln w="28575">
              <a:solidFill>
                <a:srgbClr val="4BAC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/>
            <p:cNvCxnSpPr/>
            <p:nvPr/>
          </p:nvCxnSpPr>
          <p:spPr>
            <a:xfrm>
              <a:off x="8190650" y="3858491"/>
              <a:ext cx="269782" cy="0"/>
            </a:xfrm>
            <a:prstGeom prst="line">
              <a:avLst/>
            </a:prstGeom>
            <a:ln w="28575">
              <a:solidFill>
                <a:srgbClr val="4BAC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文字方塊 127"/>
          <p:cNvSpPr txBox="1"/>
          <p:nvPr/>
        </p:nvSpPr>
        <p:spPr>
          <a:xfrm>
            <a:off x="4629173" y="233457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173044" y="232828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4015178" y="2754418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4227462" y="324881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4648266" y="324881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867526" y="3929301"/>
            <a:ext cx="1801073" cy="566499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5189769" y="3899084"/>
            <a:ext cx="72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側面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7926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1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457725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None/>
            </a:pPr>
            <a:r>
              <a:rPr lang="en-US" sz="4000" b="1">
                <a:solidFill>
                  <a:srgbClr val="002060"/>
                </a:solidFill>
              </a:rPr>
              <a:t>一、Texture簡介</a:t>
            </a:r>
            <a:endParaRPr/>
          </a:p>
        </p:txBody>
      </p:sp>
      <p:grpSp>
        <p:nvGrpSpPr>
          <p:cNvPr id="202" name="Google Shape;202;p51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03" name="Google Shape;203;p51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4" name="Google Shape;204;p51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5" name="Google Shape;205;p51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6" name="Google Shape;206;p51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07" name="Google Shape;207;p51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08" name="Google Shape;208;p51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" name="Google Shape;209;p51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" name="Google Shape;210;p51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JhengHe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11" name="Google Shape;211;p51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12" name="Google Shape;212;p51"/>
          <p:cNvSpPr/>
          <p:nvPr/>
        </p:nvSpPr>
        <p:spPr>
          <a:xfrm>
            <a:off x="889248" y="875496"/>
            <a:ext cx="57310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(四) 貼上Texture的方式－Texture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1"/>
          <p:cNvSpPr txBox="1"/>
          <p:nvPr/>
        </p:nvSpPr>
        <p:spPr>
          <a:xfrm>
            <a:off x="950466" y="1387900"/>
            <a:ext cx="3139950" cy="36929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Texture Mapping的步驟</a:t>
            </a:r>
            <a:endParaRPr/>
          </a:p>
        </p:txBody>
      </p:sp>
      <p:sp>
        <p:nvSpPr>
          <p:cNvPr id="214" name="Google Shape;214;p51"/>
          <p:cNvSpPr/>
          <p:nvPr/>
        </p:nvSpPr>
        <p:spPr>
          <a:xfrm>
            <a:off x="950466" y="1818311"/>
            <a:ext cx="779434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(1)將Image讀入，並取樣成Texture Map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(2)設定Texture參數並將Texture Map送到顯卡記憶體 的 Texture Buffer中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(3)指定</a:t>
            </a:r>
            <a:r>
              <a:rPr lang="en-US" sz="1800">
                <a:latin typeface="Microsoft JhengHei"/>
                <a:ea typeface="Microsoft JhengHei"/>
                <a:cs typeface="Microsoft JhengHei"/>
                <a:sym typeface="Microsoft JhengHei"/>
              </a:rPr>
              <a:t>要貼的物體上</a:t>
            </a: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每個頂點的Texture coordinate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(4)在Shader撰寫Texture著色到表面的方式 (Texel 著色到 Pixel)</a:t>
            </a:r>
            <a:endParaRPr/>
          </a:p>
        </p:txBody>
      </p:sp>
      <p:sp>
        <p:nvSpPr>
          <p:cNvPr id="215" name="Google Shape;215;p51"/>
          <p:cNvSpPr txBox="1"/>
          <p:nvPr/>
        </p:nvSpPr>
        <p:spPr>
          <a:xfrm>
            <a:off x="950466" y="3715207"/>
            <a:ext cx="3481326" cy="584735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在仔細講解如何用code寫出Texture Mapping前，先講如何使用Texture</a:t>
            </a:r>
            <a:endParaRPr sz="1600" b="1" i="0" u="none" strike="noStrike" cap="non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76148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二、Texture使用方法</a:t>
            </a:r>
            <a:endParaRPr/>
          </a:p>
        </p:txBody>
      </p:sp>
      <p:grpSp>
        <p:nvGrpSpPr>
          <p:cNvPr id="222" name="Google Shape;222;p5"/>
          <p:cNvGrpSpPr/>
          <p:nvPr/>
        </p:nvGrpSpPr>
        <p:grpSpPr>
          <a:xfrm>
            <a:off x="0" y="0"/>
            <a:ext cx="791072" cy="791072"/>
            <a:chOff x="0" y="0"/>
            <a:chExt cx="791072" cy="791072"/>
          </a:xfrm>
        </p:grpSpPr>
        <p:sp>
          <p:nvSpPr>
            <p:cNvPr id="223" name="Google Shape;223;p5"/>
            <p:cNvSpPr/>
            <p:nvPr/>
          </p:nvSpPr>
          <p:spPr>
            <a:xfrm>
              <a:off x="0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395536" y="0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0" y="395536"/>
              <a:ext cx="395536" cy="39553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93304" y="593304"/>
              <a:ext cx="197768" cy="19776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27" name="Google Shape;227;p5"/>
          <p:cNvGrpSpPr/>
          <p:nvPr/>
        </p:nvGrpSpPr>
        <p:grpSpPr>
          <a:xfrm>
            <a:off x="8460432" y="4299942"/>
            <a:ext cx="500406" cy="640288"/>
            <a:chOff x="8460432" y="4299942"/>
            <a:chExt cx="500406" cy="640288"/>
          </a:xfrm>
        </p:grpSpPr>
        <p:sp>
          <p:nvSpPr>
            <p:cNvPr id="228" name="Google Shape;228;p5"/>
            <p:cNvSpPr/>
            <p:nvPr/>
          </p:nvSpPr>
          <p:spPr>
            <a:xfrm>
              <a:off x="8528790" y="4299942"/>
              <a:ext cx="432048" cy="432048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8852826" y="4832218"/>
              <a:ext cx="108012" cy="10801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460432" y="4547836"/>
              <a:ext cx="284382" cy="28438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31" name="Google Shape;231;p5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2" name="Google Shape;232;p5"/>
          <p:cNvSpPr/>
          <p:nvPr/>
        </p:nvSpPr>
        <p:spPr>
          <a:xfrm>
            <a:off x="889248" y="875496"/>
            <a:ext cx="31341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 Texture Coordinate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508248" y="1359004"/>
            <a:ext cx="34815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什麼是Texture Coordinate?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508248" y="1821367"/>
            <a:ext cx="351511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Coordinate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是一個坐標系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定義了一張圖片（或圖片的一部分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 sz="16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如何被映射到幾何圖形上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286" y="3137665"/>
            <a:ext cx="1242442" cy="141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36" y="2841000"/>
            <a:ext cx="2099230" cy="20992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群組 1"/>
          <p:cNvGrpSpPr/>
          <p:nvPr/>
        </p:nvGrpSpPr>
        <p:grpSpPr>
          <a:xfrm>
            <a:off x="4267091" y="1949906"/>
            <a:ext cx="4743496" cy="2375517"/>
            <a:chOff x="4355964" y="1359004"/>
            <a:chExt cx="4743496" cy="2375517"/>
          </a:xfrm>
        </p:grpSpPr>
        <p:pic>
          <p:nvPicPr>
            <p:cNvPr id="235" name="Google Shape;235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55964" y="1359004"/>
              <a:ext cx="4743496" cy="23717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6" name="Google Shape;236;p5"/>
            <p:cNvCxnSpPr/>
            <p:nvPr/>
          </p:nvCxnSpPr>
          <p:spPr>
            <a:xfrm flipV="1">
              <a:off x="4745199" y="1773936"/>
              <a:ext cx="2460273" cy="1428842"/>
            </a:xfrm>
            <a:prstGeom prst="straightConnector1">
              <a:avLst/>
            </a:prstGeom>
            <a:noFill/>
            <a:ln w="9525" cap="flat" cmpd="sng">
              <a:solidFill>
                <a:srgbClr val="00206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36;p5"/>
            <p:cNvCxnSpPr/>
            <p:nvPr/>
          </p:nvCxnSpPr>
          <p:spPr>
            <a:xfrm flipV="1">
              <a:off x="4745198" y="2544878"/>
              <a:ext cx="2228626" cy="1185874"/>
            </a:xfrm>
            <a:prstGeom prst="straightConnector1">
              <a:avLst/>
            </a:prstGeom>
            <a:noFill/>
            <a:ln w="9525" cap="flat" cmpd="sng">
              <a:solidFill>
                <a:srgbClr val="00206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36;p5"/>
            <p:cNvCxnSpPr/>
            <p:nvPr/>
          </p:nvCxnSpPr>
          <p:spPr>
            <a:xfrm flipV="1">
              <a:off x="5859511" y="1889760"/>
              <a:ext cx="3101327" cy="1313018"/>
            </a:xfrm>
            <a:prstGeom prst="straightConnector1">
              <a:avLst/>
            </a:prstGeom>
            <a:noFill/>
            <a:ln w="9525" cap="flat" cmpd="sng">
              <a:solidFill>
                <a:srgbClr val="00206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36;p5"/>
            <p:cNvCxnSpPr/>
            <p:nvPr/>
          </p:nvCxnSpPr>
          <p:spPr>
            <a:xfrm flipV="1">
              <a:off x="5859511" y="2761488"/>
              <a:ext cx="2516393" cy="973033"/>
            </a:xfrm>
            <a:prstGeom prst="straightConnector1">
              <a:avLst/>
            </a:prstGeom>
            <a:noFill/>
            <a:ln w="9525" cap="flat" cmpd="sng">
              <a:solidFill>
                <a:srgbClr val="00206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 descr="D:\Downloads\668px-Hand-painted_house_3D_model_stag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24" y="3136"/>
            <a:ext cx="203676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4da39c8bc_0_256"/>
          <p:cNvSpPr txBox="1">
            <a:spLocks noGrp="1"/>
          </p:cNvSpPr>
          <p:nvPr>
            <p:ph type="title"/>
          </p:nvPr>
        </p:nvSpPr>
        <p:spPr>
          <a:xfrm>
            <a:off x="889248" y="195486"/>
            <a:ext cx="5761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icrosoft JhengHei"/>
              <a:buNone/>
            </a:pPr>
            <a:r>
              <a:rPr lang="en-US" sz="4000" b="1">
                <a:solidFill>
                  <a:srgbClr val="002060"/>
                </a:solidFill>
              </a:rPr>
              <a:t>二、Texture使用方法</a:t>
            </a:r>
            <a:endParaRPr/>
          </a:p>
        </p:txBody>
      </p:sp>
      <p:grpSp>
        <p:nvGrpSpPr>
          <p:cNvPr id="245" name="Google Shape;245;ga4da39c8bc_0_256"/>
          <p:cNvGrpSpPr/>
          <p:nvPr/>
        </p:nvGrpSpPr>
        <p:grpSpPr>
          <a:xfrm>
            <a:off x="0" y="0"/>
            <a:ext cx="791004" cy="791004"/>
            <a:chOff x="0" y="0"/>
            <a:chExt cx="791004" cy="791004"/>
          </a:xfrm>
        </p:grpSpPr>
        <p:sp>
          <p:nvSpPr>
            <p:cNvPr id="246" name="Google Shape;246;ga4da39c8bc_0_256"/>
            <p:cNvSpPr/>
            <p:nvPr/>
          </p:nvSpPr>
          <p:spPr>
            <a:xfrm>
              <a:off x="0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7" name="Google Shape;247;ga4da39c8bc_0_256"/>
            <p:cNvSpPr/>
            <p:nvPr/>
          </p:nvSpPr>
          <p:spPr>
            <a:xfrm>
              <a:off x="395536" y="0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8" name="Google Shape;248;ga4da39c8bc_0_256"/>
            <p:cNvSpPr/>
            <p:nvPr/>
          </p:nvSpPr>
          <p:spPr>
            <a:xfrm>
              <a:off x="0" y="395536"/>
              <a:ext cx="395400" cy="3954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49" name="Google Shape;249;ga4da39c8bc_0_256"/>
            <p:cNvSpPr/>
            <p:nvPr/>
          </p:nvSpPr>
          <p:spPr>
            <a:xfrm>
              <a:off x="593304" y="593304"/>
              <a:ext cx="197700" cy="19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50" name="Google Shape;250;ga4da39c8bc_0_256"/>
          <p:cNvGrpSpPr/>
          <p:nvPr/>
        </p:nvGrpSpPr>
        <p:grpSpPr>
          <a:xfrm>
            <a:off x="8460432" y="4299942"/>
            <a:ext cx="500394" cy="640276"/>
            <a:chOff x="8460432" y="4299942"/>
            <a:chExt cx="500394" cy="640276"/>
          </a:xfrm>
        </p:grpSpPr>
        <p:sp>
          <p:nvSpPr>
            <p:cNvPr id="251" name="Google Shape;251;ga4da39c8bc_0_256"/>
            <p:cNvSpPr/>
            <p:nvPr/>
          </p:nvSpPr>
          <p:spPr>
            <a:xfrm>
              <a:off x="8528790" y="4299942"/>
              <a:ext cx="432000" cy="432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2" name="Google Shape;252;ga4da39c8bc_0_256"/>
            <p:cNvSpPr/>
            <p:nvPr/>
          </p:nvSpPr>
          <p:spPr>
            <a:xfrm>
              <a:off x="8852826" y="4832218"/>
              <a:ext cx="108000" cy="1080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3" name="Google Shape;253;ga4da39c8bc_0_256"/>
            <p:cNvSpPr/>
            <p:nvPr/>
          </p:nvSpPr>
          <p:spPr>
            <a:xfrm>
              <a:off x="8460432" y="4547836"/>
              <a:ext cx="284400" cy="2844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54" name="Google Shape;254;ga4da39c8bc_0_256"/>
          <p:cNvSpPr txBox="1">
            <a:spLocks noGrp="1"/>
          </p:cNvSpPr>
          <p:nvPr>
            <p:ph type="sldNum" idx="12"/>
          </p:nvPr>
        </p:nvSpPr>
        <p:spPr>
          <a:xfrm>
            <a:off x="666023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55" name="Google Shape;255;ga4da39c8bc_0_256"/>
          <p:cNvSpPr/>
          <p:nvPr/>
        </p:nvSpPr>
        <p:spPr>
          <a:xfrm>
            <a:off x="889248" y="875496"/>
            <a:ext cx="31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(一) Texture Coordinate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a4da39c8bc_0_256"/>
          <p:cNvSpPr txBox="1"/>
          <p:nvPr/>
        </p:nvSpPr>
        <p:spPr>
          <a:xfrm>
            <a:off x="889248" y="1322428"/>
            <a:ext cx="3481500" cy="3693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Texture Coordinate的設定</a:t>
            </a:r>
            <a:endParaRPr sz="1800" b="1" i="0" u="none" strike="noStrike" cap="non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7" name="Google Shape;257;ga4da39c8bc_0_256"/>
          <p:cNvSpPr/>
          <p:nvPr/>
        </p:nvSpPr>
        <p:spPr>
          <a:xfrm>
            <a:off x="4370832" y="1322428"/>
            <a:ext cx="193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 Sampler 2D</a:t>
            </a:r>
            <a:endParaRPr/>
          </a:p>
        </p:txBody>
      </p:sp>
      <p:sp>
        <p:nvSpPr>
          <p:cNvPr id="258" name="Google Shape;258;ga4da39c8bc_0_256"/>
          <p:cNvSpPr/>
          <p:nvPr/>
        </p:nvSpPr>
        <p:spPr>
          <a:xfrm>
            <a:off x="889248" y="1691760"/>
            <a:ext cx="5932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Texture Coordinate : (s, 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例如：取得原圖黃色區域， Texture Coordinate 怎麼取?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59" name="Google Shape;259;ga4da39c8bc_0_256"/>
          <p:cNvGrpSpPr/>
          <p:nvPr/>
        </p:nvGrpSpPr>
        <p:grpSpPr>
          <a:xfrm>
            <a:off x="493879" y="2409831"/>
            <a:ext cx="8641381" cy="2661751"/>
            <a:chOff x="795704" y="2704238"/>
            <a:chExt cx="9523233" cy="2933382"/>
          </a:xfrm>
        </p:grpSpPr>
        <p:sp>
          <p:nvSpPr>
            <p:cNvPr id="260" name="Google Shape;260;ga4da39c8bc_0_256"/>
            <p:cNvSpPr/>
            <p:nvPr/>
          </p:nvSpPr>
          <p:spPr>
            <a:xfrm>
              <a:off x="1195754" y="2998177"/>
              <a:ext cx="1820100" cy="13275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1" name="Google Shape;261;ga4da39c8bc_0_256"/>
            <p:cNvSpPr/>
            <p:nvPr/>
          </p:nvSpPr>
          <p:spPr>
            <a:xfrm>
              <a:off x="1732085" y="3464169"/>
              <a:ext cx="545100" cy="422100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2" name="Google Shape;262;ga4da39c8bc_0_256"/>
            <p:cNvSpPr txBox="1"/>
            <p:nvPr/>
          </p:nvSpPr>
          <p:spPr>
            <a:xfrm>
              <a:off x="1305658" y="3886200"/>
              <a:ext cx="8001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12,10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3" name="Google Shape;263;ga4da39c8bc_0_256"/>
            <p:cNvSpPr txBox="1"/>
            <p:nvPr/>
          </p:nvSpPr>
          <p:spPr>
            <a:xfrm>
              <a:off x="2140927" y="3886200"/>
              <a:ext cx="8001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24,10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4" name="Google Shape;264;ga4da39c8bc_0_256"/>
            <p:cNvSpPr txBox="1"/>
            <p:nvPr/>
          </p:nvSpPr>
          <p:spPr>
            <a:xfrm>
              <a:off x="795704" y="4276086"/>
              <a:ext cx="8001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0,0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5" name="Google Shape;265;ga4da39c8bc_0_256"/>
            <p:cNvSpPr txBox="1"/>
            <p:nvPr/>
          </p:nvSpPr>
          <p:spPr>
            <a:xfrm>
              <a:off x="2820866" y="4276086"/>
              <a:ext cx="8001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40,0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6" name="Google Shape;266;ga4da39c8bc_0_256"/>
            <p:cNvSpPr txBox="1"/>
            <p:nvPr/>
          </p:nvSpPr>
          <p:spPr>
            <a:xfrm>
              <a:off x="1305658" y="3135812"/>
              <a:ext cx="8001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12,20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7" name="Google Shape;267;ga4da39c8bc_0_256"/>
            <p:cNvSpPr txBox="1"/>
            <p:nvPr/>
          </p:nvSpPr>
          <p:spPr>
            <a:xfrm>
              <a:off x="2132135" y="3148961"/>
              <a:ext cx="8001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24, 20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8" name="Google Shape;268;ga4da39c8bc_0_256"/>
            <p:cNvSpPr txBox="1"/>
            <p:nvPr/>
          </p:nvSpPr>
          <p:spPr>
            <a:xfrm>
              <a:off x="2820866" y="2704238"/>
              <a:ext cx="8001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40, 30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9" name="Google Shape;269;ga4da39c8bc_0_256"/>
            <p:cNvSpPr txBox="1"/>
            <p:nvPr/>
          </p:nvSpPr>
          <p:spPr>
            <a:xfrm>
              <a:off x="1740144" y="4532548"/>
              <a:ext cx="9363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原圖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0" name="Google Shape;270;ga4da39c8bc_0_256"/>
            <p:cNvSpPr/>
            <p:nvPr/>
          </p:nvSpPr>
          <p:spPr>
            <a:xfrm>
              <a:off x="5868499" y="2998177"/>
              <a:ext cx="2202900" cy="1705500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1" name="Google Shape;271;ga4da39c8bc_0_256"/>
            <p:cNvSpPr txBox="1"/>
            <p:nvPr/>
          </p:nvSpPr>
          <p:spPr>
            <a:xfrm>
              <a:off x="4280022" y="4532548"/>
              <a:ext cx="1588500" cy="5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12/40,  10/30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= 0.3, 0.333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2" name="Google Shape;272;ga4da39c8bc_0_256"/>
            <p:cNvSpPr txBox="1"/>
            <p:nvPr/>
          </p:nvSpPr>
          <p:spPr>
            <a:xfrm>
              <a:off x="8113650" y="4546102"/>
              <a:ext cx="2163000" cy="5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24/40, 10/30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= 0.6, 0.333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3" name="Google Shape;273;ga4da39c8bc_0_256"/>
            <p:cNvSpPr txBox="1"/>
            <p:nvPr/>
          </p:nvSpPr>
          <p:spPr>
            <a:xfrm>
              <a:off x="4280022" y="2704238"/>
              <a:ext cx="1588500" cy="5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12/40, 20/30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= 0.3, 0.666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4" name="Google Shape;274;ga4da39c8bc_0_256"/>
            <p:cNvSpPr txBox="1"/>
            <p:nvPr/>
          </p:nvSpPr>
          <p:spPr>
            <a:xfrm>
              <a:off x="8071337" y="2704238"/>
              <a:ext cx="2247600" cy="5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24/40,  20/30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= 0.6, 0.66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5" name="Google Shape;275;ga4da39c8bc_0_256"/>
            <p:cNvSpPr txBox="1"/>
            <p:nvPr/>
          </p:nvSpPr>
          <p:spPr>
            <a:xfrm>
              <a:off x="4878079" y="5298320"/>
              <a:ext cx="4317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可取出黃色區域的Texture Coordinate 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6" name="Google Shape;276;ga4da39c8bc_0_256"/>
            <p:cNvSpPr txBox="1"/>
            <p:nvPr/>
          </p:nvSpPr>
          <p:spPr>
            <a:xfrm>
              <a:off x="6264518" y="3518294"/>
              <a:ext cx="1410900" cy="5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Texture Coordinate</a:t>
              </a:r>
              <a:endParaRPr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3872</Words>
  <Application>Microsoft Office PowerPoint</Application>
  <PresentationFormat>如螢幕大小 (16:9)</PresentationFormat>
  <Paragraphs>971</Paragraphs>
  <Slides>69</Slides>
  <Notes>69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0" baseType="lpstr">
      <vt:lpstr>Office 佈景主題</vt:lpstr>
      <vt:lpstr>WebGL  Lesson 6</vt:lpstr>
      <vt:lpstr>Outline</vt:lpstr>
      <vt:lpstr>壹、Texture介紹</vt:lpstr>
      <vt:lpstr>一、Texture簡介</vt:lpstr>
      <vt:lpstr>一、Texture簡介</vt:lpstr>
      <vt:lpstr>一、Texture簡介</vt:lpstr>
      <vt:lpstr>一、Texture簡介</vt:lpstr>
      <vt:lpstr>二、Texture使用方法</vt:lpstr>
      <vt:lpstr>二、Texture使用方法</vt:lpstr>
      <vt:lpstr>二、Texture使用方法</vt:lpstr>
      <vt:lpstr>二、Texture使用方法</vt:lpstr>
      <vt:lpstr>二、Texture使用方法</vt:lpstr>
      <vt:lpstr>二、Texture使用方法</vt:lpstr>
      <vt:lpstr>二、Texture使用方法</vt:lpstr>
      <vt:lpstr>二、Texture使用方法</vt:lpstr>
      <vt:lpstr>二、Texture使用方法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三、Mapping相關function</vt:lpstr>
      <vt:lpstr>貳、Texture Filtering</vt:lpstr>
      <vt:lpstr>一、Texture Filtering簡介</vt:lpstr>
      <vt:lpstr>二、處理失真</vt:lpstr>
      <vt:lpstr>二、處理失真</vt:lpstr>
      <vt:lpstr>二、處理失真</vt:lpstr>
      <vt:lpstr>二、處理失真</vt:lpstr>
      <vt:lpstr>二、處理失真</vt:lpstr>
      <vt:lpstr>二、處理失真</vt:lpstr>
      <vt:lpstr>二、處理失真</vt:lpstr>
      <vt:lpstr>二、處理失真</vt:lpstr>
      <vt:lpstr>二、處理失真</vt:lpstr>
      <vt:lpstr>二、處理失真</vt:lpstr>
      <vt:lpstr>三、相關function</vt:lpstr>
      <vt:lpstr>Lesson 6結束</vt:lpstr>
      <vt:lpstr>Scene Graph補充</vt:lpstr>
      <vt:lpstr>Scene Graph補充</vt:lpstr>
      <vt:lpstr>Scene Graph補充</vt:lpstr>
      <vt:lpstr>Scene Graph補充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 Lesson 6</dc:title>
  <dc:creator>X</dc:creator>
  <cp:lastModifiedBy>X</cp:lastModifiedBy>
  <cp:revision>124</cp:revision>
  <dcterms:created xsi:type="dcterms:W3CDTF">2020-06-27T07:16:06Z</dcterms:created>
  <dcterms:modified xsi:type="dcterms:W3CDTF">2020-10-26T07:01:49Z</dcterms:modified>
</cp:coreProperties>
</file>